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58" r:id="rId4"/>
    <p:sldId id="272" r:id="rId5"/>
    <p:sldId id="274" r:id="rId6"/>
    <p:sldId id="273" r:id="rId7"/>
    <p:sldId id="261" r:id="rId8"/>
    <p:sldId id="271" r:id="rId9"/>
    <p:sldId id="280" r:id="rId10"/>
    <p:sldId id="286" r:id="rId11"/>
    <p:sldId id="284" r:id="rId12"/>
    <p:sldId id="281" r:id="rId13"/>
    <p:sldId id="282" r:id="rId14"/>
    <p:sldId id="283" r:id="rId15"/>
    <p:sldId id="287" r:id="rId16"/>
    <p:sldId id="264" r:id="rId17"/>
    <p:sldId id="289" r:id="rId18"/>
    <p:sldId id="288" r:id="rId19"/>
    <p:sldId id="292" r:id="rId20"/>
    <p:sldId id="263" r:id="rId21"/>
    <p:sldId id="290" r:id="rId22"/>
    <p:sldId id="265" r:id="rId23"/>
    <p:sldId id="266" r:id="rId24"/>
    <p:sldId id="269" r:id="rId25"/>
    <p:sldId id="293" r:id="rId26"/>
    <p:sldId id="294" r:id="rId27"/>
    <p:sldId id="296" r:id="rId28"/>
    <p:sldId id="297" r:id="rId29"/>
    <p:sldId id="277" r:id="rId30"/>
    <p:sldId id="278" r:id="rId31"/>
    <p:sldId id="270" r:id="rId32"/>
    <p:sldId id="259" r:id="rId33"/>
    <p:sldId id="26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67" d="100"/>
          <a:sy n="67" d="100"/>
        </p:scale>
        <p:origin x="6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9/6/2021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9/6/2021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9/6/2021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9/6/2021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9/6/2021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9/6/2021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9/6/2021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youtube.com/bmdersleri" TargetMode="External"/><Relationship Id="rId3" Type="http://schemas.openxmlformats.org/officeDocument/2006/relationships/hyperlink" Target="http://hrzafer.com/sql-06-order-by-s&#305;ralama" TargetMode="External"/><Relationship Id="rId7" Type="http://schemas.openxmlformats.org/officeDocument/2006/relationships/image" Target="../media/image2.png"/><Relationship Id="rId2" Type="http://schemas.openxmlformats.org/officeDocument/2006/relationships/hyperlink" Target="https://www.w3bai.com/tr/php/php_mysql_create.html" TargetMode="External"/><Relationship Id="rId1" Type="http://schemas.openxmlformats.org/officeDocument/2006/relationships/slideLayout" Target="../slideLayouts/slideLayout2.xml"/><Relationship Id="rId6" Type="http://schemas.openxmlformats.org/officeDocument/2006/relationships/hyperlink" Target="https://www.youtube.com/channel/UCIdYgV-XFjv9q0IHtzUTtQw" TargetMode="External"/><Relationship Id="rId5" Type="http://schemas.openxmlformats.org/officeDocument/2006/relationships/hyperlink" Target="https://www.dijitalders.com/icerik/14/799/mysql_ile_veritabani_baglanti_fonksiyonlari.html" TargetMode="External"/><Relationship Id="rId4" Type="http://schemas.openxmlformats.org/officeDocument/2006/relationships/hyperlink" Target="https://www.tasarimkodlama.com/veritabani/mysql/mysql-order-by-kullanimi/"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channel/UCIdYgV-XFjv9q0IHtzUTtQw"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youtube.com/bmdersler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666896" y="4997115"/>
            <a:ext cx="5190957" cy="160559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266950" y="2178582"/>
            <a:ext cx="8286750" cy="1760190"/>
          </a:xfrm>
        </p:spPr>
        <p:txBody>
          <a:bodyPr>
            <a:normAutofit/>
          </a:bodyPr>
          <a:lstStyle/>
          <a:p>
            <a:pPr algn="ctr"/>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PHP İLE ÖĞRENCİ KAYIT WEB SİTESİ</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7257303" y="5166613"/>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Büşra Koçyiğit</a:t>
            </a:r>
          </a:p>
          <a:p>
            <a:r>
              <a:rPr lang="tr-TR" dirty="0">
                <a:solidFill>
                  <a:schemeClr val="tx1"/>
                </a:solidFill>
              </a:rPr>
              <a:t>Tarih                            : 04/09/2021</a:t>
            </a:r>
          </a:p>
          <a:p>
            <a:r>
              <a:rPr lang="tr-TR" dirty="0">
                <a:solidFill>
                  <a:schemeClr val="tx1"/>
                </a:solidFill>
              </a:rPr>
              <a:t>Sürüm                         : v1</a:t>
            </a:r>
          </a:p>
        </p:txBody>
      </p:sp>
      <p:pic>
        <p:nvPicPr>
          <p:cNvPr id="12" name="Picture 2" descr="What Is Real Artificial Intelligence: Characteristics of True AI ...">
            <a:extLst>
              <a:ext uri="{FF2B5EF4-FFF2-40B4-BE49-F238E27FC236}">
                <a16:creationId xmlns:a16="http://schemas.microsoft.com/office/drawing/2014/main" id="{9C97840F-45F2-4B61-ACA8-042E075CB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372" y="4319146"/>
            <a:ext cx="3492832"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hlinkClick r:id="rId3"/>
            <a:extLst>
              <a:ext uri="{FF2B5EF4-FFF2-40B4-BE49-F238E27FC236}">
                <a16:creationId xmlns:a16="http://schemas.microsoft.com/office/drawing/2014/main" id="{EED764AF-282C-4771-8AA0-42C0A63C7DC7}"/>
              </a:ext>
            </a:extLst>
          </p:cNvPr>
          <p:cNvPicPr>
            <a:picLocks noChangeAspect="1"/>
          </p:cNvPicPr>
          <p:nvPr/>
        </p:nvPicPr>
        <p:blipFill>
          <a:blip r:embed="rId4"/>
          <a:stretch>
            <a:fillRect/>
          </a:stretch>
        </p:blipFill>
        <p:spPr>
          <a:xfrm>
            <a:off x="1064126" y="-111072"/>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510890" y="1335303"/>
            <a:ext cx="2916964"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6" descr="These are the Skills that You Need to Hone to Become a Software Engineer">
            <a:extLst>
              <a:ext uri="{FF2B5EF4-FFF2-40B4-BE49-F238E27FC236}">
                <a16:creationId xmlns:a16="http://schemas.microsoft.com/office/drawing/2014/main" id="{5D3FC272-08B1-4482-8241-964622235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3527" y="193824"/>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Alt Başlık 2">
            <a:extLst>
              <a:ext uri="{FF2B5EF4-FFF2-40B4-BE49-F238E27FC236}">
                <a16:creationId xmlns:a16="http://schemas.microsoft.com/office/drawing/2014/main" id="{AFAC00CB-D72B-446D-8857-9E634BBB30B2}"/>
              </a:ext>
            </a:extLst>
          </p:cNvPr>
          <p:cNvSpPr txBox="1">
            <a:spLocks/>
          </p:cNvSpPr>
          <p:nvPr/>
        </p:nvSpPr>
        <p:spPr>
          <a:xfrm>
            <a:off x="3679991" y="58859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D5F2206E-336B-438E-8C74-0B35509572E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Başlık 1">
            <a:extLst>
              <a:ext uri="{FF2B5EF4-FFF2-40B4-BE49-F238E27FC236}">
                <a16:creationId xmlns:a16="http://schemas.microsoft.com/office/drawing/2014/main" id="{4E27FA7F-B83B-4039-962C-FBDF6A2B04BB}"/>
              </a:ext>
            </a:extLst>
          </p:cNvPr>
          <p:cNvSpPr txBox="1">
            <a:spLocks/>
          </p:cNvSpPr>
          <p:nvPr/>
        </p:nvSpPr>
        <p:spPr>
          <a:xfrm>
            <a:off x="3051041" y="139859"/>
            <a:ext cx="7022830" cy="782558"/>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a:t>Yönetici Girişi Paneli (Devamı)  </a:t>
            </a:r>
            <a:endParaRPr lang="en-US" dirty="0"/>
          </a:p>
        </p:txBody>
      </p:sp>
      <p:pic>
        <p:nvPicPr>
          <p:cNvPr id="4" name="Resim 3">
            <a:extLst>
              <a:ext uri="{FF2B5EF4-FFF2-40B4-BE49-F238E27FC236}">
                <a16:creationId xmlns:a16="http://schemas.microsoft.com/office/drawing/2014/main" id="{4155366A-78E8-4060-83AE-6927985C3E4F}"/>
              </a:ext>
            </a:extLst>
          </p:cNvPr>
          <p:cNvPicPr>
            <a:picLocks noChangeAspect="1"/>
          </p:cNvPicPr>
          <p:nvPr/>
        </p:nvPicPr>
        <p:blipFill>
          <a:blip r:embed="rId2"/>
          <a:stretch>
            <a:fillRect/>
          </a:stretch>
        </p:blipFill>
        <p:spPr>
          <a:xfrm>
            <a:off x="3924300" y="3429000"/>
            <a:ext cx="4819650" cy="3365340"/>
          </a:xfrm>
          <a:prstGeom prst="rect">
            <a:avLst/>
          </a:prstGeom>
        </p:spPr>
      </p:pic>
      <p:sp>
        <p:nvSpPr>
          <p:cNvPr id="5" name="İçerik Yer Tutucusu 2">
            <a:extLst>
              <a:ext uri="{FF2B5EF4-FFF2-40B4-BE49-F238E27FC236}">
                <a16:creationId xmlns:a16="http://schemas.microsoft.com/office/drawing/2014/main" id="{126FA288-7B93-483E-AE2B-AED56A8B5D70}"/>
              </a:ext>
            </a:extLst>
          </p:cNvPr>
          <p:cNvSpPr txBox="1">
            <a:spLocks/>
          </p:cNvSpPr>
          <p:nvPr/>
        </p:nvSpPr>
        <p:spPr>
          <a:xfrm>
            <a:off x="1710531" y="787782"/>
            <a:ext cx="10414794" cy="254596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tr-TR" dirty="0"/>
              <a:t> Eğer bir  </a:t>
            </a:r>
            <a:r>
              <a:rPr lang="tr-TR" dirty="0" err="1"/>
              <a:t>username</a:t>
            </a:r>
            <a:r>
              <a:rPr lang="tr-TR" dirty="0"/>
              <a:t> ve </a:t>
            </a:r>
            <a:r>
              <a:rPr lang="tr-TR" dirty="0" err="1"/>
              <a:t>password</a:t>
            </a:r>
            <a:r>
              <a:rPr lang="tr-TR" dirty="0"/>
              <a:t>  datası var ise $_POST datasında , deyip hata mesajlarını göstermiştik , </a:t>
            </a:r>
            <a:r>
              <a:rPr lang="tr-TR" dirty="0" err="1"/>
              <a:t>if</a:t>
            </a:r>
            <a:r>
              <a:rPr lang="tr-TR" dirty="0"/>
              <a:t>(</a:t>
            </a:r>
            <a:r>
              <a:rPr lang="tr-TR" dirty="0" err="1"/>
              <a:t>count</a:t>
            </a:r>
            <a:r>
              <a:rPr lang="tr-TR" dirty="0"/>
              <a:t>($</a:t>
            </a:r>
            <a:r>
              <a:rPr lang="tr-TR" dirty="0" err="1"/>
              <a:t>input_arr</a:t>
            </a:r>
            <a:r>
              <a:rPr lang="tr-TR" dirty="0"/>
              <a:t>)==0) diyerek eğer bu hata mesajlarının olduğu liste boş ise git </a:t>
            </a:r>
            <a:r>
              <a:rPr lang="tr-TR" dirty="0" err="1"/>
              <a:t>veritabanında</a:t>
            </a:r>
            <a:r>
              <a:rPr lang="tr-TR" dirty="0"/>
              <a:t> </a:t>
            </a:r>
            <a:r>
              <a:rPr lang="tr-TR" dirty="0" err="1"/>
              <a:t>username’i</a:t>
            </a:r>
            <a:r>
              <a:rPr lang="tr-TR" dirty="0"/>
              <a:t> </a:t>
            </a:r>
            <a:r>
              <a:rPr lang="tr-TR" dirty="0" err="1"/>
              <a:t>users</a:t>
            </a:r>
            <a:r>
              <a:rPr lang="tr-TR" dirty="0"/>
              <a:t> (kullanıcı yani yönetici) tablosundan çek getir dedik. Ardından giriş yapmak için yazılan şifre ile  </a:t>
            </a:r>
            <a:r>
              <a:rPr lang="tr-TR" dirty="0" err="1"/>
              <a:t>veritabanından</a:t>
            </a:r>
            <a:r>
              <a:rPr lang="tr-TR" dirty="0"/>
              <a:t> gelen md5’i karşılaştırıp eğer eşitse , </a:t>
            </a:r>
            <a:r>
              <a:rPr lang="tr-TR" dirty="0" err="1"/>
              <a:t>veritabanından</a:t>
            </a:r>
            <a:r>
              <a:rPr lang="tr-TR" dirty="0"/>
              <a:t> çektiği kullanıcı  datasının statüsü de </a:t>
            </a:r>
            <a:r>
              <a:rPr lang="tr-TR" dirty="0" err="1"/>
              <a:t>active</a:t>
            </a:r>
            <a:r>
              <a:rPr lang="tr-TR" dirty="0"/>
              <a:t> mi ( yani </a:t>
            </a:r>
            <a:r>
              <a:rPr lang="tr-TR" dirty="0" err="1"/>
              <a:t>aktifmi</a:t>
            </a:r>
            <a:r>
              <a:rPr lang="tr-TR" dirty="0"/>
              <a:t>)diye </a:t>
            </a:r>
            <a:r>
              <a:rPr lang="tr-TR" dirty="0" err="1"/>
              <a:t>bakıcak</a:t>
            </a:r>
            <a:r>
              <a:rPr lang="tr-TR" dirty="0"/>
              <a:t> , aktif ise  giriş yaparak yöneticiyi </a:t>
            </a:r>
            <a:r>
              <a:rPr lang="tr-TR" dirty="0" err="1"/>
              <a:t>anasayfaya</a:t>
            </a:r>
            <a:r>
              <a:rPr lang="tr-TR" dirty="0"/>
              <a:t> atacaktır. Eğer şifre </a:t>
            </a:r>
            <a:r>
              <a:rPr lang="tr-TR" dirty="0" err="1"/>
              <a:t>karşılaştıması</a:t>
            </a:r>
            <a:r>
              <a:rPr lang="tr-TR" dirty="0"/>
              <a:t> eşit değil ise veya  kullanıcı statüsü aktif değilse resimdeki hata mesajları ekrana verilecektir.</a:t>
            </a:r>
          </a:p>
        </p:txBody>
      </p:sp>
    </p:spTree>
    <p:extLst>
      <p:ext uri="{BB962C8B-B14F-4D97-AF65-F5344CB8AC3E}">
        <p14:creationId xmlns:p14="http://schemas.microsoft.com/office/powerpoint/2010/main" val="273149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C6C82F9D-2932-4680-982D-E329A5F2CB6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4" name="Başlık 1">
            <a:extLst>
              <a:ext uri="{FF2B5EF4-FFF2-40B4-BE49-F238E27FC236}">
                <a16:creationId xmlns:a16="http://schemas.microsoft.com/office/drawing/2014/main" id="{DD78D61E-7AD5-40BA-A0F4-D2A14654B669}"/>
              </a:ext>
            </a:extLst>
          </p:cNvPr>
          <p:cNvSpPr txBox="1">
            <a:spLocks/>
          </p:cNvSpPr>
          <p:nvPr/>
        </p:nvSpPr>
        <p:spPr>
          <a:xfrm>
            <a:off x="3051041" y="139859"/>
            <a:ext cx="7022830" cy="782558"/>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dirty="0"/>
              <a:t>Yönetici Girişi Paneli (Devamı)  </a:t>
            </a:r>
            <a:endParaRPr lang="en-US" dirty="0"/>
          </a:p>
        </p:txBody>
      </p:sp>
      <p:pic>
        <p:nvPicPr>
          <p:cNvPr id="6" name="Resim 5">
            <a:extLst>
              <a:ext uri="{FF2B5EF4-FFF2-40B4-BE49-F238E27FC236}">
                <a16:creationId xmlns:a16="http://schemas.microsoft.com/office/drawing/2014/main" id="{A1A1990E-CF81-4170-8AFD-02E7E43C3D09}"/>
              </a:ext>
            </a:extLst>
          </p:cNvPr>
          <p:cNvPicPr>
            <a:picLocks noChangeAspect="1"/>
          </p:cNvPicPr>
          <p:nvPr/>
        </p:nvPicPr>
        <p:blipFill>
          <a:blip r:embed="rId2"/>
          <a:stretch>
            <a:fillRect/>
          </a:stretch>
        </p:blipFill>
        <p:spPr>
          <a:xfrm>
            <a:off x="1866899" y="5143369"/>
            <a:ext cx="10156980" cy="1069724"/>
          </a:xfrm>
          <a:prstGeom prst="rect">
            <a:avLst/>
          </a:prstGeom>
        </p:spPr>
      </p:pic>
      <p:sp>
        <p:nvSpPr>
          <p:cNvPr id="7" name="İçerik Yer Tutucusu 2">
            <a:extLst>
              <a:ext uri="{FF2B5EF4-FFF2-40B4-BE49-F238E27FC236}">
                <a16:creationId xmlns:a16="http://schemas.microsoft.com/office/drawing/2014/main" id="{AA4509A2-D447-4D0D-A34C-658E044F57D4}"/>
              </a:ext>
            </a:extLst>
          </p:cNvPr>
          <p:cNvSpPr txBox="1">
            <a:spLocks/>
          </p:cNvSpPr>
          <p:nvPr/>
        </p:nvSpPr>
        <p:spPr>
          <a:xfrm>
            <a:off x="1866899" y="970344"/>
            <a:ext cx="10156980" cy="1847589"/>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t>Eğer giriş yapmak için gelen kullanıcının bir hesabı yoksa ve  «şimdi kaydolun!» tıklarsa kendini  yönetici kayıt sistemi sayfasında bulacaktır.</a:t>
            </a:r>
          </a:p>
        </p:txBody>
      </p:sp>
    </p:spTree>
    <p:extLst>
      <p:ext uri="{BB962C8B-B14F-4D97-AF65-F5344CB8AC3E}">
        <p14:creationId xmlns:p14="http://schemas.microsoft.com/office/powerpoint/2010/main" val="2229673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69B3FA-335C-44F0-826D-C943443F76A2}"/>
              </a:ext>
            </a:extLst>
          </p:cNvPr>
          <p:cNvSpPr>
            <a:spLocks noGrp="1"/>
          </p:cNvSpPr>
          <p:nvPr>
            <p:ph type="title"/>
          </p:nvPr>
        </p:nvSpPr>
        <p:spPr>
          <a:xfrm>
            <a:off x="3416621" y="222331"/>
            <a:ext cx="6332000" cy="748013"/>
          </a:xfrm>
        </p:spPr>
        <p:txBody>
          <a:bodyPr/>
          <a:lstStyle/>
          <a:p>
            <a:r>
              <a:rPr lang="tr-TR" dirty="0"/>
              <a:t>Yönetici Kayıt Sistemi Paneli</a:t>
            </a:r>
          </a:p>
        </p:txBody>
      </p:sp>
      <p:sp>
        <p:nvSpPr>
          <p:cNvPr id="3" name="İçerik Yer Tutucusu 2">
            <a:extLst>
              <a:ext uri="{FF2B5EF4-FFF2-40B4-BE49-F238E27FC236}">
                <a16:creationId xmlns:a16="http://schemas.microsoft.com/office/drawing/2014/main" id="{59B16AB8-991A-4EBF-908F-8D052E5C7EAA}"/>
              </a:ext>
            </a:extLst>
          </p:cNvPr>
          <p:cNvSpPr>
            <a:spLocks noGrp="1"/>
          </p:cNvSpPr>
          <p:nvPr>
            <p:ph idx="1"/>
          </p:nvPr>
        </p:nvSpPr>
        <p:spPr>
          <a:xfrm>
            <a:off x="1857374" y="970344"/>
            <a:ext cx="8770937" cy="2010981"/>
          </a:xfrm>
        </p:spPr>
        <p:txBody>
          <a:bodyPr/>
          <a:lstStyle/>
          <a:p>
            <a:r>
              <a:rPr lang="tr-TR" dirty="0"/>
              <a:t>Siteye kaydolmak isteyen yönetici adayının  doldurması gereken formdaki istenen bilgiler kısmı burada yer almaktadır.</a:t>
            </a:r>
          </a:p>
        </p:txBody>
      </p:sp>
      <p:sp>
        <p:nvSpPr>
          <p:cNvPr id="4" name="Slayt Numarası Yer Tutucusu 3">
            <a:extLst>
              <a:ext uri="{FF2B5EF4-FFF2-40B4-BE49-F238E27FC236}">
                <a16:creationId xmlns:a16="http://schemas.microsoft.com/office/drawing/2014/main" id="{97117F1D-AFE8-4E67-97B2-01C7FDD8947D}"/>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Resim 5">
            <a:extLst>
              <a:ext uri="{FF2B5EF4-FFF2-40B4-BE49-F238E27FC236}">
                <a16:creationId xmlns:a16="http://schemas.microsoft.com/office/drawing/2014/main" id="{5EEC8361-3A79-4685-8215-27E5446DBAF0}"/>
              </a:ext>
            </a:extLst>
          </p:cNvPr>
          <p:cNvPicPr>
            <a:picLocks noChangeAspect="1"/>
          </p:cNvPicPr>
          <p:nvPr/>
        </p:nvPicPr>
        <p:blipFill rotWithShape="1">
          <a:blip r:embed="rId2"/>
          <a:srcRect b="23468"/>
          <a:stretch/>
        </p:blipFill>
        <p:spPr>
          <a:xfrm>
            <a:off x="1616255" y="4400550"/>
            <a:ext cx="3600732" cy="1487106"/>
          </a:xfrm>
          <a:prstGeom prst="rect">
            <a:avLst/>
          </a:prstGeom>
        </p:spPr>
      </p:pic>
      <p:pic>
        <p:nvPicPr>
          <p:cNvPr id="8" name="Resim 7">
            <a:extLst>
              <a:ext uri="{FF2B5EF4-FFF2-40B4-BE49-F238E27FC236}">
                <a16:creationId xmlns:a16="http://schemas.microsoft.com/office/drawing/2014/main" id="{E0DFE893-E88B-44B3-B6E6-1698DC44631F}"/>
              </a:ext>
            </a:extLst>
          </p:cNvPr>
          <p:cNvPicPr>
            <a:picLocks noChangeAspect="1"/>
          </p:cNvPicPr>
          <p:nvPr/>
        </p:nvPicPr>
        <p:blipFill>
          <a:blip r:embed="rId3"/>
          <a:stretch>
            <a:fillRect/>
          </a:stretch>
        </p:blipFill>
        <p:spPr>
          <a:xfrm>
            <a:off x="5762782" y="3185890"/>
            <a:ext cx="6025811" cy="3243485"/>
          </a:xfrm>
          <a:prstGeom prst="rect">
            <a:avLst/>
          </a:prstGeom>
        </p:spPr>
      </p:pic>
      <p:sp>
        <p:nvSpPr>
          <p:cNvPr id="9" name="Ok: Sağ 8">
            <a:extLst>
              <a:ext uri="{FF2B5EF4-FFF2-40B4-BE49-F238E27FC236}">
                <a16:creationId xmlns:a16="http://schemas.microsoft.com/office/drawing/2014/main" id="{AEA4F2BE-379F-44CB-8FA5-A4ABCA891864}"/>
              </a:ext>
            </a:extLst>
          </p:cNvPr>
          <p:cNvSpPr/>
          <p:nvPr/>
        </p:nvSpPr>
        <p:spPr>
          <a:xfrm>
            <a:off x="5334000" y="4991100"/>
            <a:ext cx="304800" cy="10477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54772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84BD73D-5991-48EC-BBA6-F5A2FDD52421}"/>
              </a:ext>
            </a:extLst>
          </p:cNvPr>
          <p:cNvSpPr>
            <a:spLocks noGrp="1"/>
          </p:cNvSpPr>
          <p:nvPr>
            <p:ph idx="1"/>
          </p:nvPr>
        </p:nvSpPr>
        <p:spPr>
          <a:xfrm>
            <a:off x="1735674" y="885825"/>
            <a:ext cx="10380126" cy="1323975"/>
          </a:xfrm>
        </p:spPr>
        <p:txBody>
          <a:bodyPr>
            <a:normAutofit/>
          </a:bodyPr>
          <a:lstStyle/>
          <a:p>
            <a:r>
              <a:rPr lang="tr-TR" dirty="0"/>
              <a:t>Yönetici adayının kayıt olurken dolduracağı bilgilerin hiçbiri boş bırakılmamalıdır bu yüzden yine hata mesajlarını bir </a:t>
            </a:r>
            <a:r>
              <a:rPr lang="tr-TR" dirty="0" err="1"/>
              <a:t>array</a:t>
            </a:r>
            <a:r>
              <a:rPr lang="tr-TR" dirty="0"/>
              <a:t>(dizi )oluşturup içine attık. Örneğin eğer name değeri boş ise (</a:t>
            </a:r>
            <a:r>
              <a:rPr lang="tr-TR" dirty="0" err="1"/>
              <a:t>empty</a:t>
            </a:r>
            <a:r>
              <a:rPr lang="tr-TR" dirty="0"/>
              <a:t>) «İsim Boş Bırakılamaz»  şeklinde bize uyarı verecektir. Diğer doldurulması gereken alanların da hata mesajları resimdeki gibidir. </a:t>
            </a:r>
          </a:p>
        </p:txBody>
      </p:sp>
      <p:sp>
        <p:nvSpPr>
          <p:cNvPr id="4" name="Slayt Numarası Yer Tutucusu 3">
            <a:extLst>
              <a:ext uri="{FF2B5EF4-FFF2-40B4-BE49-F238E27FC236}">
                <a16:creationId xmlns:a16="http://schemas.microsoft.com/office/drawing/2014/main" id="{B6E6EC0F-E17A-4AE1-89F1-AFF5633F81EF}"/>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Başlık 1">
            <a:extLst>
              <a:ext uri="{FF2B5EF4-FFF2-40B4-BE49-F238E27FC236}">
                <a16:creationId xmlns:a16="http://schemas.microsoft.com/office/drawing/2014/main" id="{60301DC9-DB00-4922-883E-DDA04BD40DD0}"/>
              </a:ext>
            </a:extLst>
          </p:cNvPr>
          <p:cNvSpPr>
            <a:spLocks noGrp="1"/>
          </p:cNvSpPr>
          <p:nvPr>
            <p:ph type="title"/>
          </p:nvPr>
        </p:nvSpPr>
        <p:spPr>
          <a:xfrm>
            <a:off x="2514601" y="108412"/>
            <a:ext cx="8629650" cy="777413"/>
          </a:xfrm>
        </p:spPr>
        <p:txBody>
          <a:bodyPr>
            <a:normAutofit/>
          </a:bodyPr>
          <a:lstStyle/>
          <a:p>
            <a:r>
              <a:rPr lang="tr-TR" dirty="0"/>
              <a:t>Yönetici Kayıt Sistemi Paneli (Devamı)</a:t>
            </a:r>
          </a:p>
        </p:txBody>
      </p:sp>
      <p:pic>
        <p:nvPicPr>
          <p:cNvPr id="7" name="Resim 6">
            <a:extLst>
              <a:ext uri="{FF2B5EF4-FFF2-40B4-BE49-F238E27FC236}">
                <a16:creationId xmlns:a16="http://schemas.microsoft.com/office/drawing/2014/main" id="{0FB10132-34D9-4748-AB46-D4618E2F66A9}"/>
              </a:ext>
            </a:extLst>
          </p:cNvPr>
          <p:cNvPicPr>
            <a:picLocks noChangeAspect="1"/>
          </p:cNvPicPr>
          <p:nvPr/>
        </p:nvPicPr>
        <p:blipFill>
          <a:blip r:embed="rId2"/>
          <a:stretch>
            <a:fillRect/>
          </a:stretch>
        </p:blipFill>
        <p:spPr>
          <a:xfrm>
            <a:off x="3462371" y="2402817"/>
            <a:ext cx="5267258" cy="4455183"/>
          </a:xfrm>
          <a:prstGeom prst="rect">
            <a:avLst/>
          </a:prstGeom>
        </p:spPr>
      </p:pic>
    </p:spTree>
    <p:extLst>
      <p:ext uri="{BB962C8B-B14F-4D97-AF65-F5344CB8AC3E}">
        <p14:creationId xmlns:p14="http://schemas.microsoft.com/office/powerpoint/2010/main" val="2359426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8B6C6298-E11E-45A6-A530-5B4453EAB1D8}"/>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10" name="Resim 9">
            <a:extLst>
              <a:ext uri="{FF2B5EF4-FFF2-40B4-BE49-F238E27FC236}">
                <a16:creationId xmlns:a16="http://schemas.microsoft.com/office/drawing/2014/main" id="{886937D4-3E85-4BEA-898B-AB20F32248DB}"/>
              </a:ext>
            </a:extLst>
          </p:cNvPr>
          <p:cNvPicPr>
            <a:picLocks noChangeAspect="1"/>
          </p:cNvPicPr>
          <p:nvPr/>
        </p:nvPicPr>
        <p:blipFill rotWithShape="1">
          <a:blip r:embed="rId2"/>
          <a:srcRect b="47249"/>
          <a:stretch/>
        </p:blipFill>
        <p:spPr>
          <a:xfrm>
            <a:off x="3276046" y="4241143"/>
            <a:ext cx="6222528" cy="2350158"/>
          </a:xfrm>
          <a:prstGeom prst="rect">
            <a:avLst/>
          </a:prstGeom>
        </p:spPr>
      </p:pic>
      <p:sp>
        <p:nvSpPr>
          <p:cNvPr id="9" name="Başlık 1">
            <a:extLst>
              <a:ext uri="{FF2B5EF4-FFF2-40B4-BE49-F238E27FC236}">
                <a16:creationId xmlns:a16="http://schemas.microsoft.com/office/drawing/2014/main" id="{14B2D35E-E292-411F-BB6F-B67135257522}"/>
              </a:ext>
            </a:extLst>
          </p:cNvPr>
          <p:cNvSpPr>
            <a:spLocks noGrp="1"/>
          </p:cNvSpPr>
          <p:nvPr>
            <p:ph type="title"/>
          </p:nvPr>
        </p:nvSpPr>
        <p:spPr>
          <a:xfrm>
            <a:off x="2686051" y="192931"/>
            <a:ext cx="8629650" cy="777413"/>
          </a:xfrm>
        </p:spPr>
        <p:txBody>
          <a:bodyPr>
            <a:normAutofit/>
          </a:bodyPr>
          <a:lstStyle/>
          <a:p>
            <a:r>
              <a:rPr lang="tr-TR" dirty="0"/>
              <a:t>Yönetici Kayıt Sistemi Paneli (Devamı)</a:t>
            </a:r>
          </a:p>
        </p:txBody>
      </p:sp>
      <p:sp>
        <p:nvSpPr>
          <p:cNvPr id="11" name="İçerik Yer Tutucusu 2">
            <a:extLst>
              <a:ext uri="{FF2B5EF4-FFF2-40B4-BE49-F238E27FC236}">
                <a16:creationId xmlns:a16="http://schemas.microsoft.com/office/drawing/2014/main" id="{E8BF04B0-2628-4D9D-90EF-D7097828851D}"/>
              </a:ext>
            </a:extLst>
          </p:cNvPr>
          <p:cNvSpPr>
            <a:spLocks noGrp="1"/>
          </p:cNvSpPr>
          <p:nvPr>
            <p:ph idx="1"/>
          </p:nvPr>
        </p:nvSpPr>
        <p:spPr>
          <a:xfrm>
            <a:off x="1581150" y="885825"/>
            <a:ext cx="10610849" cy="2895600"/>
          </a:xfrm>
        </p:spPr>
        <p:txBody>
          <a:bodyPr/>
          <a:lstStyle/>
          <a:p>
            <a:pPr algn="just"/>
            <a:r>
              <a:rPr lang="tr-TR" dirty="0" err="1"/>
              <a:t>İf</a:t>
            </a:r>
            <a:r>
              <a:rPr lang="tr-TR" dirty="0"/>
              <a:t>(</a:t>
            </a:r>
            <a:r>
              <a:rPr lang="tr-TR" dirty="0" err="1"/>
              <a:t>count</a:t>
            </a:r>
            <a:r>
              <a:rPr lang="tr-TR" dirty="0"/>
              <a:t>($</a:t>
            </a:r>
            <a:r>
              <a:rPr lang="tr-TR" dirty="0" err="1"/>
              <a:t>input_error</a:t>
            </a:r>
            <a:r>
              <a:rPr lang="tr-TR" dirty="0"/>
              <a:t>)==0) ise yani hiç hata yok ise yönetici adayının kayıt olurken girdiği </a:t>
            </a:r>
            <a:r>
              <a:rPr lang="tr-TR" dirty="0" err="1"/>
              <a:t>email</a:t>
            </a:r>
            <a:r>
              <a:rPr lang="tr-TR" dirty="0"/>
              <a:t> olan datayı </a:t>
            </a:r>
            <a:r>
              <a:rPr lang="tr-TR" dirty="0" err="1"/>
              <a:t>users</a:t>
            </a:r>
            <a:r>
              <a:rPr lang="tr-TR" dirty="0"/>
              <a:t>(kullanıcı ) tablosundan çekiyor ardından $</a:t>
            </a:r>
            <a:r>
              <a:rPr lang="tr-TR" dirty="0" err="1"/>
              <a:t>check_email</a:t>
            </a:r>
            <a:r>
              <a:rPr lang="tr-TR" dirty="0"/>
              <a:t> ile yönetici adayının kayıt yaparken girdiği </a:t>
            </a:r>
            <a:r>
              <a:rPr lang="tr-TR" dirty="0" err="1"/>
              <a:t>emailde</a:t>
            </a:r>
            <a:r>
              <a:rPr lang="tr-TR" dirty="0"/>
              <a:t> içerde bir tane kullanıcı var mı yok mu diye bakıyor, neden ? Çünkü aynı </a:t>
            </a:r>
            <a:r>
              <a:rPr lang="tr-TR" dirty="0" err="1"/>
              <a:t>emaile</a:t>
            </a:r>
            <a:r>
              <a:rPr lang="tr-TR" dirty="0"/>
              <a:t> sahip birden fazla kişi olamayacağı için bakmasını istiyoruz. Eğer yoksa(0 sonucunu almışsak) aynı şeyi </a:t>
            </a:r>
            <a:r>
              <a:rPr lang="tr-TR" dirty="0" err="1"/>
              <a:t>username</a:t>
            </a:r>
            <a:r>
              <a:rPr lang="tr-TR" dirty="0"/>
              <a:t> (kullanıcı adı) için de yapacak ve ondan sonra da 0 sonucunu aldıktan sonra sırasıyla </a:t>
            </a:r>
            <a:r>
              <a:rPr lang="tr-TR" dirty="0" err="1"/>
              <a:t>username</a:t>
            </a:r>
            <a:r>
              <a:rPr lang="tr-TR" dirty="0"/>
              <a:t> ve </a:t>
            </a:r>
            <a:r>
              <a:rPr lang="tr-TR" dirty="0" err="1"/>
              <a:t>password’un</a:t>
            </a:r>
            <a:r>
              <a:rPr lang="tr-TR" dirty="0"/>
              <a:t> 7’den büyük olup olmadığına bakıp girilen </a:t>
            </a:r>
            <a:r>
              <a:rPr lang="tr-TR" dirty="0" err="1"/>
              <a:t>passwordu</a:t>
            </a:r>
            <a:r>
              <a:rPr lang="tr-TR" dirty="0"/>
              <a:t> önce md5’liyor  sonra da sha1 ile kriptoluyoruz. Son olarak da girilen bilgiler </a:t>
            </a:r>
            <a:r>
              <a:rPr lang="tr-TR" dirty="0" err="1"/>
              <a:t>users</a:t>
            </a:r>
            <a:r>
              <a:rPr lang="tr-TR" dirty="0"/>
              <a:t> tablosuna kaydediliyor. </a:t>
            </a:r>
          </a:p>
        </p:txBody>
      </p:sp>
    </p:spTree>
    <p:extLst>
      <p:ext uri="{BB962C8B-B14F-4D97-AF65-F5344CB8AC3E}">
        <p14:creationId xmlns:p14="http://schemas.microsoft.com/office/powerpoint/2010/main" val="63766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ayt Numarası Yer Tutucusu 2">
            <a:extLst>
              <a:ext uri="{FF2B5EF4-FFF2-40B4-BE49-F238E27FC236}">
                <a16:creationId xmlns:a16="http://schemas.microsoft.com/office/drawing/2014/main" id="{F43BDFE8-A663-42B9-B06E-A4BF0A1A98A4}"/>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 name="Resim 3">
            <a:extLst>
              <a:ext uri="{FF2B5EF4-FFF2-40B4-BE49-F238E27FC236}">
                <a16:creationId xmlns:a16="http://schemas.microsoft.com/office/drawing/2014/main" id="{E5647214-85DA-4A67-AA51-C96B24889FC3}"/>
              </a:ext>
            </a:extLst>
          </p:cNvPr>
          <p:cNvPicPr>
            <a:picLocks noChangeAspect="1"/>
          </p:cNvPicPr>
          <p:nvPr/>
        </p:nvPicPr>
        <p:blipFill rotWithShape="1">
          <a:blip r:embed="rId2"/>
          <a:srcRect t="41506" b="-1"/>
          <a:stretch/>
        </p:blipFill>
        <p:spPr>
          <a:xfrm>
            <a:off x="2624243" y="2771775"/>
            <a:ext cx="9350831" cy="3893294"/>
          </a:xfrm>
          <a:prstGeom prst="rect">
            <a:avLst/>
          </a:prstGeom>
        </p:spPr>
      </p:pic>
      <p:sp>
        <p:nvSpPr>
          <p:cNvPr id="5" name="Başlık 1">
            <a:extLst>
              <a:ext uri="{FF2B5EF4-FFF2-40B4-BE49-F238E27FC236}">
                <a16:creationId xmlns:a16="http://schemas.microsoft.com/office/drawing/2014/main" id="{16BD62DE-5126-4ADD-A0EE-384C6E355BBF}"/>
              </a:ext>
            </a:extLst>
          </p:cNvPr>
          <p:cNvSpPr>
            <a:spLocks noGrp="1"/>
          </p:cNvSpPr>
          <p:nvPr>
            <p:ph type="title"/>
          </p:nvPr>
        </p:nvSpPr>
        <p:spPr>
          <a:xfrm>
            <a:off x="2847976" y="158468"/>
            <a:ext cx="8629650" cy="777413"/>
          </a:xfrm>
        </p:spPr>
        <p:txBody>
          <a:bodyPr>
            <a:normAutofit/>
          </a:bodyPr>
          <a:lstStyle/>
          <a:p>
            <a:pPr algn="ctr"/>
            <a:r>
              <a:rPr lang="tr-TR" dirty="0"/>
              <a:t>Yönetici Kayıt Sistemi Paneli (Devamı)</a:t>
            </a:r>
          </a:p>
        </p:txBody>
      </p:sp>
      <p:sp>
        <p:nvSpPr>
          <p:cNvPr id="6" name="İçerik Yer Tutucusu 2">
            <a:extLst>
              <a:ext uri="{FF2B5EF4-FFF2-40B4-BE49-F238E27FC236}">
                <a16:creationId xmlns:a16="http://schemas.microsoft.com/office/drawing/2014/main" id="{CBF956FA-EDCB-4294-A002-492FB765D6E2}"/>
              </a:ext>
            </a:extLst>
          </p:cNvPr>
          <p:cNvSpPr txBox="1">
            <a:spLocks/>
          </p:cNvSpPr>
          <p:nvPr/>
        </p:nvSpPr>
        <p:spPr>
          <a:xfrm>
            <a:off x="2624243" y="885825"/>
            <a:ext cx="9350831" cy="146685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t>İnsert eğer </a:t>
            </a:r>
            <a:r>
              <a:rPr lang="tr-TR" dirty="0" err="1"/>
              <a:t>error</a:t>
            </a:r>
            <a:r>
              <a:rPr lang="tr-TR" dirty="0"/>
              <a:t> olursa  aşağıdaki hata mesajlarından biri ya da birkaçı ekrana gelmiş olduğu içindir.</a:t>
            </a:r>
          </a:p>
        </p:txBody>
      </p:sp>
    </p:spTree>
    <p:extLst>
      <p:ext uri="{BB962C8B-B14F-4D97-AF65-F5344CB8AC3E}">
        <p14:creationId xmlns:p14="http://schemas.microsoft.com/office/powerpoint/2010/main" val="3101282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3488275" y="147336"/>
            <a:ext cx="6474875" cy="823008"/>
          </a:xfrm>
        </p:spPr>
        <p:txBody>
          <a:bodyPr>
            <a:normAutofit/>
          </a:bodyPr>
          <a:lstStyle/>
          <a:p>
            <a:r>
              <a:rPr lang="tr-TR" dirty="0" err="1"/>
              <a:t>Anasayfa</a:t>
            </a:r>
            <a:r>
              <a:rPr lang="tr-TR" dirty="0"/>
              <a:t> / Gösterge Paneli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2390772" y="875093"/>
            <a:ext cx="9639301" cy="1515681"/>
          </a:xfrm>
        </p:spPr>
        <p:txBody>
          <a:bodyPr>
            <a:normAutofit/>
          </a:bodyPr>
          <a:lstStyle/>
          <a:p>
            <a:pPr algn="just"/>
            <a:r>
              <a:rPr lang="tr-TR" dirty="0" err="1"/>
              <a:t>Anasayfanın</a:t>
            </a:r>
            <a:r>
              <a:rPr lang="tr-TR" dirty="0"/>
              <a:t> üst kısmı böyledir , bu kısımda yönetici toplam öğrenci ve toplam yönetici istatistiklerini görebilir. Öğrenci ekleyip, silip, güncelleyebilir ve kendi profilini güncelleyebilir. </a:t>
            </a:r>
            <a:endParaRPr lang="en-US" dirty="0"/>
          </a:p>
        </p:txBody>
      </p:sp>
      <p:pic>
        <p:nvPicPr>
          <p:cNvPr id="5" name="Resim 4">
            <a:extLst>
              <a:ext uri="{FF2B5EF4-FFF2-40B4-BE49-F238E27FC236}">
                <a16:creationId xmlns:a16="http://schemas.microsoft.com/office/drawing/2014/main" id="{AED38C6A-8998-44F2-ADE3-F27CA7364B54}"/>
              </a:ext>
            </a:extLst>
          </p:cNvPr>
          <p:cNvPicPr>
            <a:picLocks noChangeAspect="1"/>
          </p:cNvPicPr>
          <p:nvPr/>
        </p:nvPicPr>
        <p:blipFill>
          <a:blip r:embed="rId2"/>
          <a:stretch>
            <a:fillRect/>
          </a:stretch>
        </p:blipFill>
        <p:spPr>
          <a:xfrm>
            <a:off x="2390773" y="2673279"/>
            <a:ext cx="9639301" cy="4126690"/>
          </a:xfrm>
          <a:prstGeom prst="rect">
            <a:avLst/>
          </a:prstGeom>
        </p:spPr>
      </p:pic>
    </p:spTree>
    <p:extLst>
      <p:ext uri="{BB962C8B-B14F-4D97-AF65-F5344CB8AC3E}">
        <p14:creationId xmlns:p14="http://schemas.microsoft.com/office/powerpoint/2010/main" val="4014743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8EA89946-DEB6-49F0-812B-D61A088EE61A}"/>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Resim 3">
            <a:extLst>
              <a:ext uri="{FF2B5EF4-FFF2-40B4-BE49-F238E27FC236}">
                <a16:creationId xmlns:a16="http://schemas.microsoft.com/office/drawing/2014/main" id="{2711D98E-65E9-406F-B98C-D3AE3E27D554}"/>
              </a:ext>
            </a:extLst>
          </p:cNvPr>
          <p:cNvPicPr>
            <a:picLocks noChangeAspect="1"/>
          </p:cNvPicPr>
          <p:nvPr/>
        </p:nvPicPr>
        <p:blipFill>
          <a:blip r:embed="rId2"/>
          <a:stretch>
            <a:fillRect/>
          </a:stretch>
        </p:blipFill>
        <p:spPr>
          <a:xfrm>
            <a:off x="2905125" y="2615669"/>
            <a:ext cx="8909360" cy="4242331"/>
          </a:xfrm>
          <a:prstGeom prst="rect">
            <a:avLst/>
          </a:prstGeom>
        </p:spPr>
      </p:pic>
      <p:sp>
        <p:nvSpPr>
          <p:cNvPr id="5" name="Başlık 1">
            <a:extLst>
              <a:ext uri="{FF2B5EF4-FFF2-40B4-BE49-F238E27FC236}">
                <a16:creationId xmlns:a16="http://schemas.microsoft.com/office/drawing/2014/main" id="{CB262435-A582-4DB6-91EF-C34AD05CDE72}"/>
              </a:ext>
            </a:extLst>
          </p:cNvPr>
          <p:cNvSpPr txBox="1">
            <a:spLocks/>
          </p:cNvSpPr>
          <p:nvPr/>
        </p:nvSpPr>
        <p:spPr>
          <a:xfrm>
            <a:off x="2238375" y="259257"/>
            <a:ext cx="9248775" cy="1005571"/>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dirty="0" err="1"/>
              <a:t>Anasayfa</a:t>
            </a:r>
            <a:r>
              <a:rPr lang="tr-TR" dirty="0"/>
              <a:t> / Gösterge Paneli (Devamı)</a:t>
            </a:r>
          </a:p>
        </p:txBody>
      </p:sp>
      <p:sp>
        <p:nvSpPr>
          <p:cNvPr id="6" name="İçerik Yer Tutucusu 2">
            <a:extLst>
              <a:ext uri="{FF2B5EF4-FFF2-40B4-BE49-F238E27FC236}">
                <a16:creationId xmlns:a16="http://schemas.microsoft.com/office/drawing/2014/main" id="{4A7E4295-6F51-4CB5-A12B-E9B2BC5235C9}"/>
              </a:ext>
            </a:extLst>
          </p:cNvPr>
          <p:cNvSpPr txBox="1">
            <a:spLocks/>
          </p:cNvSpPr>
          <p:nvPr/>
        </p:nvSpPr>
        <p:spPr>
          <a:xfrm>
            <a:off x="2540154" y="1379918"/>
            <a:ext cx="9639301" cy="1531026"/>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err="1"/>
              <a:t>Anasayfanın</a:t>
            </a:r>
            <a:r>
              <a:rPr lang="tr-TR" dirty="0"/>
              <a:t> alt </a:t>
            </a:r>
            <a:r>
              <a:rPr lang="tr-TR" dirty="0" err="1"/>
              <a:t>kısmıda</a:t>
            </a:r>
            <a:r>
              <a:rPr lang="tr-TR" dirty="0"/>
              <a:t> böyledir , bu kısımda yönetici, öğrenci listesini görebilir. Öğrencileri  sıralatma şekli ; 10 , 25, 50 veya </a:t>
            </a:r>
            <a:r>
              <a:rPr lang="tr-TR"/>
              <a:t>100 şeklinde </a:t>
            </a:r>
            <a:r>
              <a:rPr lang="tr-TR" dirty="0"/>
              <a:t>de olabiliyor (Show </a:t>
            </a:r>
            <a:r>
              <a:rPr lang="tr-TR" dirty="0" err="1"/>
              <a:t>entries</a:t>
            </a:r>
            <a:r>
              <a:rPr lang="tr-TR" dirty="0"/>
              <a:t>) kısmından sıralatmak istediğimiz şekilde seçerek yapabiliyoruz.</a:t>
            </a:r>
            <a:endParaRPr lang="en-US" dirty="0"/>
          </a:p>
        </p:txBody>
      </p:sp>
    </p:spTree>
    <p:extLst>
      <p:ext uri="{BB962C8B-B14F-4D97-AF65-F5344CB8AC3E}">
        <p14:creationId xmlns:p14="http://schemas.microsoft.com/office/powerpoint/2010/main" val="114226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C4A5287D-A597-40E8-95E9-0AB3A41F0C48}"/>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Resim 3">
            <a:extLst>
              <a:ext uri="{FF2B5EF4-FFF2-40B4-BE49-F238E27FC236}">
                <a16:creationId xmlns:a16="http://schemas.microsoft.com/office/drawing/2014/main" id="{3EFC1F84-54D8-45B0-8D21-E1BFE7D20878}"/>
              </a:ext>
            </a:extLst>
          </p:cNvPr>
          <p:cNvPicPr>
            <a:picLocks noChangeAspect="1"/>
          </p:cNvPicPr>
          <p:nvPr/>
        </p:nvPicPr>
        <p:blipFill>
          <a:blip r:embed="rId2"/>
          <a:stretch>
            <a:fillRect/>
          </a:stretch>
        </p:blipFill>
        <p:spPr>
          <a:xfrm>
            <a:off x="2804691" y="1943100"/>
            <a:ext cx="7466640" cy="4914900"/>
          </a:xfrm>
          <a:prstGeom prst="rect">
            <a:avLst/>
          </a:prstGeom>
        </p:spPr>
      </p:pic>
      <p:sp>
        <p:nvSpPr>
          <p:cNvPr id="5" name="Başlık 1">
            <a:extLst>
              <a:ext uri="{FF2B5EF4-FFF2-40B4-BE49-F238E27FC236}">
                <a16:creationId xmlns:a16="http://schemas.microsoft.com/office/drawing/2014/main" id="{36D934EA-E711-4F27-BD10-96603F786DB8}"/>
              </a:ext>
            </a:extLst>
          </p:cNvPr>
          <p:cNvSpPr txBox="1">
            <a:spLocks/>
          </p:cNvSpPr>
          <p:nvPr/>
        </p:nvSpPr>
        <p:spPr>
          <a:xfrm>
            <a:off x="2466975" y="147336"/>
            <a:ext cx="8779288" cy="843264"/>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err="1"/>
              <a:t>Anasayfa</a:t>
            </a:r>
            <a:r>
              <a:rPr lang="tr-TR" dirty="0"/>
              <a:t> / Gösterge Paneli (Devamı)</a:t>
            </a:r>
          </a:p>
        </p:txBody>
      </p:sp>
      <p:sp>
        <p:nvSpPr>
          <p:cNvPr id="6" name="İçerik Yer Tutucusu 2">
            <a:extLst>
              <a:ext uri="{FF2B5EF4-FFF2-40B4-BE49-F238E27FC236}">
                <a16:creationId xmlns:a16="http://schemas.microsoft.com/office/drawing/2014/main" id="{3F58D7AC-D92E-475C-93F8-9023F99CE95B}"/>
              </a:ext>
            </a:extLst>
          </p:cNvPr>
          <p:cNvSpPr txBox="1">
            <a:spLocks/>
          </p:cNvSpPr>
          <p:nvPr/>
        </p:nvSpPr>
        <p:spPr>
          <a:xfrm>
            <a:off x="1863879" y="787782"/>
            <a:ext cx="10251921" cy="115531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err="1"/>
              <a:t>Anasayfada</a:t>
            </a:r>
            <a:r>
              <a:rPr lang="tr-TR" dirty="0"/>
              <a:t> </a:t>
            </a:r>
            <a:r>
              <a:rPr lang="tr-TR" dirty="0" err="1"/>
              <a:t>hoşgeldiniz</a:t>
            </a:r>
            <a:r>
              <a:rPr lang="tr-TR" dirty="0"/>
              <a:t> yazısı , yönetici olarak kim giriş yaptıysa onun ismini  hemen yanında gösterir. </a:t>
            </a:r>
            <a:r>
              <a:rPr lang="tr-TR" dirty="0" err="1"/>
              <a:t>Echo</a:t>
            </a:r>
            <a:r>
              <a:rPr lang="tr-TR" dirty="0"/>
              <a:t> ile giriş yapılan name datası çağrılır şu şekilde; «?</a:t>
            </a:r>
            <a:r>
              <a:rPr lang="tr-TR" dirty="0" err="1"/>
              <a:t>php</a:t>
            </a:r>
            <a:r>
              <a:rPr lang="tr-TR" dirty="0"/>
              <a:t> </a:t>
            </a:r>
            <a:r>
              <a:rPr lang="tr-TR" dirty="0" err="1"/>
              <a:t>echo</a:t>
            </a:r>
            <a:r>
              <a:rPr lang="tr-TR" dirty="0"/>
              <a:t> $</a:t>
            </a:r>
            <a:r>
              <a:rPr lang="tr-TR" dirty="0" err="1"/>
              <a:t>showrow</a:t>
            </a:r>
            <a:r>
              <a:rPr lang="tr-TR" dirty="0"/>
              <a:t>[‘name’] ?&gt;</a:t>
            </a:r>
            <a:endParaRPr lang="en-US" dirty="0"/>
          </a:p>
        </p:txBody>
      </p:sp>
    </p:spTree>
    <p:extLst>
      <p:ext uri="{BB962C8B-B14F-4D97-AF65-F5344CB8AC3E}">
        <p14:creationId xmlns:p14="http://schemas.microsoft.com/office/powerpoint/2010/main" val="360570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D891CCC0-0BFB-46EC-B43F-3FDCAC6D2B0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Başlık 1">
            <a:extLst>
              <a:ext uri="{FF2B5EF4-FFF2-40B4-BE49-F238E27FC236}">
                <a16:creationId xmlns:a16="http://schemas.microsoft.com/office/drawing/2014/main" id="{B840984E-CCB0-457B-A62F-0ABD4F30D57E}"/>
              </a:ext>
            </a:extLst>
          </p:cNvPr>
          <p:cNvSpPr txBox="1">
            <a:spLocks/>
          </p:cNvSpPr>
          <p:nvPr/>
        </p:nvSpPr>
        <p:spPr>
          <a:xfrm>
            <a:off x="2886075" y="66674"/>
            <a:ext cx="9067800" cy="1086233"/>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Ekleme Paneli / </a:t>
            </a:r>
            <a:r>
              <a:rPr lang="tr-TR" dirty="0" err="1"/>
              <a:t>Admin</a:t>
            </a:r>
            <a:r>
              <a:rPr lang="tr-TR" dirty="0"/>
              <a:t> Paneli</a:t>
            </a:r>
          </a:p>
        </p:txBody>
      </p:sp>
      <p:pic>
        <p:nvPicPr>
          <p:cNvPr id="5" name="Resim 4">
            <a:extLst>
              <a:ext uri="{FF2B5EF4-FFF2-40B4-BE49-F238E27FC236}">
                <a16:creationId xmlns:a16="http://schemas.microsoft.com/office/drawing/2014/main" id="{2941A2D9-80FB-45E7-B486-0F41508DF3A6}"/>
              </a:ext>
            </a:extLst>
          </p:cNvPr>
          <p:cNvPicPr>
            <a:picLocks noChangeAspect="1"/>
          </p:cNvPicPr>
          <p:nvPr/>
        </p:nvPicPr>
        <p:blipFill>
          <a:blip r:embed="rId2"/>
          <a:stretch>
            <a:fillRect/>
          </a:stretch>
        </p:blipFill>
        <p:spPr>
          <a:xfrm>
            <a:off x="2657062" y="3086100"/>
            <a:ext cx="5299697" cy="3705225"/>
          </a:xfrm>
          <a:prstGeom prst="rect">
            <a:avLst/>
          </a:prstGeom>
        </p:spPr>
      </p:pic>
      <p:pic>
        <p:nvPicPr>
          <p:cNvPr id="7" name="Resim 6">
            <a:extLst>
              <a:ext uri="{FF2B5EF4-FFF2-40B4-BE49-F238E27FC236}">
                <a16:creationId xmlns:a16="http://schemas.microsoft.com/office/drawing/2014/main" id="{708F9E30-548C-4BEA-893B-B975625E6952}"/>
              </a:ext>
            </a:extLst>
          </p:cNvPr>
          <p:cNvPicPr>
            <a:picLocks noChangeAspect="1"/>
          </p:cNvPicPr>
          <p:nvPr/>
        </p:nvPicPr>
        <p:blipFill>
          <a:blip r:embed="rId3"/>
          <a:stretch>
            <a:fillRect/>
          </a:stretch>
        </p:blipFill>
        <p:spPr>
          <a:xfrm>
            <a:off x="10150445" y="4857738"/>
            <a:ext cx="1149409" cy="438173"/>
          </a:xfrm>
          <a:prstGeom prst="rect">
            <a:avLst/>
          </a:prstGeom>
        </p:spPr>
      </p:pic>
      <p:sp>
        <p:nvSpPr>
          <p:cNvPr id="8" name="Ok: Sağ 7">
            <a:extLst>
              <a:ext uri="{FF2B5EF4-FFF2-40B4-BE49-F238E27FC236}">
                <a16:creationId xmlns:a16="http://schemas.microsoft.com/office/drawing/2014/main" id="{CAB44BAB-968B-44E6-9C7A-F006A78A33B1}"/>
              </a:ext>
            </a:extLst>
          </p:cNvPr>
          <p:cNvSpPr/>
          <p:nvPr/>
        </p:nvSpPr>
        <p:spPr>
          <a:xfrm>
            <a:off x="8801513" y="4938712"/>
            <a:ext cx="733425" cy="28797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İçerik Yer Tutucusu 2">
            <a:extLst>
              <a:ext uri="{FF2B5EF4-FFF2-40B4-BE49-F238E27FC236}">
                <a16:creationId xmlns:a16="http://schemas.microsoft.com/office/drawing/2014/main" id="{DA5A1646-809E-4D6C-8D52-11A0E843DBD7}"/>
              </a:ext>
            </a:extLst>
          </p:cNvPr>
          <p:cNvSpPr txBox="1">
            <a:spLocks/>
          </p:cNvSpPr>
          <p:nvPr/>
        </p:nvSpPr>
        <p:spPr>
          <a:xfrm>
            <a:off x="2322299" y="1152908"/>
            <a:ext cx="9366464" cy="130686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t> Burası aynı zamanda bir </a:t>
            </a:r>
            <a:r>
              <a:rPr lang="tr-TR" dirty="0" err="1"/>
              <a:t>admin</a:t>
            </a:r>
            <a:r>
              <a:rPr lang="tr-TR" dirty="0"/>
              <a:t> panelidir , yönetici tarafından kaydı yapılacak olan öğrencinin bilgileri bu form üzerinden doldurulup öğrenci ekle butonuna basılarak kaydı yapılır.</a:t>
            </a:r>
            <a:endParaRPr lang="en-US" dirty="0"/>
          </a:p>
        </p:txBody>
      </p:sp>
    </p:spTree>
    <p:extLst>
      <p:ext uri="{BB962C8B-B14F-4D97-AF65-F5344CB8AC3E}">
        <p14:creationId xmlns:p14="http://schemas.microsoft.com/office/powerpoint/2010/main" val="3527817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621500" y="147337"/>
            <a:ext cx="8911687" cy="1280890"/>
          </a:xfrm>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090880" y="787783"/>
            <a:ext cx="5932405" cy="6070218"/>
          </a:xfrm>
        </p:spPr>
        <p:txBody>
          <a:bodyPr>
            <a:normAutofit/>
          </a:bodyPr>
          <a:lstStyle/>
          <a:p>
            <a:r>
              <a:rPr lang="tr-TR" dirty="0"/>
              <a:t>Öğrenci Girişi Paneli </a:t>
            </a:r>
          </a:p>
          <a:p>
            <a:r>
              <a:rPr lang="tr-TR" dirty="0"/>
              <a:t>Öğrenci Kişisel Bilgileri Paneli </a:t>
            </a:r>
          </a:p>
          <a:p>
            <a:r>
              <a:rPr lang="tr-TR" dirty="0"/>
              <a:t>Yönetici Girişi Paneli</a:t>
            </a:r>
          </a:p>
          <a:p>
            <a:r>
              <a:rPr lang="tr-TR" dirty="0"/>
              <a:t>Yönetici Kayıt Sistemi Paneli</a:t>
            </a:r>
          </a:p>
          <a:p>
            <a:r>
              <a:rPr lang="tr-TR" dirty="0"/>
              <a:t> </a:t>
            </a:r>
            <a:r>
              <a:rPr lang="tr-TR" dirty="0" err="1"/>
              <a:t>Anasayfa</a:t>
            </a:r>
            <a:r>
              <a:rPr lang="tr-TR" dirty="0"/>
              <a:t> / Gösterge Paneli /Dashboard</a:t>
            </a:r>
          </a:p>
          <a:p>
            <a:r>
              <a:rPr lang="tr-TR" dirty="0"/>
              <a:t>Öğrenci Ekleme Paneli / </a:t>
            </a:r>
            <a:r>
              <a:rPr lang="tr-TR" dirty="0" err="1"/>
              <a:t>Admin</a:t>
            </a:r>
            <a:r>
              <a:rPr lang="tr-TR" dirty="0"/>
              <a:t> Paneli </a:t>
            </a:r>
          </a:p>
          <a:p>
            <a:r>
              <a:rPr lang="tr-TR" dirty="0"/>
              <a:t>Tüm Öğrenciler Paneli / </a:t>
            </a:r>
            <a:r>
              <a:rPr lang="tr-TR" dirty="0" err="1"/>
              <a:t>Admin</a:t>
            </a:r>
            <a:r>
              <a:rPr lang="tr-TR" dirty="0"/>
              <a:t> Paneli </a:t>
            </a:r>
          </a:p>
          <a:p>
            <a:r>
              <a:rPr lang="tr-TR" dirty="0"/>
              <a:t>Öğrenci Silme Paneli / </a:t>
            </a:r>
            <a:r>
              <a:rPr lang="tr-TR" dirty="0" err="1"/>
              <a:t>Admin</a:t>
            </a:r>
            <a:r>
              <a:rPr lang="tr-TR" dirty="0"/>
              <a:t> Paneli </a:t>
            </a:r>
          </a:p>
          <a:p>
            <a:r>
              <a:rPr lang="tr-TR" dirty="0"/>
              <a:t>Öğrenci Güncelleme Paneli / </a:t>
            </a:r>
            <a:r>
              <a:rPr lang="tr-TR" dirty="0" err="1"/>
              <a:t>Admin</a:t>
            </a:r>
            <a:r>
              <a:rPr lang="tr-TR" dirty="0"/>
              <a:t> Paneli </a:t>
            </a:r>
          </a:p>
          <a:p>
            <a:r>
              <a:rPr lang="tr-TR" dirty="0"/>
              <a:t>Tüm Yöneticiler Paneli</a:t>
            </a:r>
          </a:p>
          <a:p>
            <a:r>
              <a:rPr lang="tr-TR" dirty="0"/>
              <a:t>Yönetici Profili Paneli</a:t>
            </a:r>
          </a:p>
          <a:p>
            <a:r>
              <a:rPr lang="tr-TR" dirty="0"/>
              <a:t>Yönetici Güncelleme Paneli</a:t>
            </a:r>
          </a:p>
          <a:p>
            <a:r>
              <a:rPr lang="tr-TR" dirty="0"/>
              <a:t>Sonuç </a:t>
            </a:r>
          </a:p>
          <a:p>
            <a:r>
              <a:rPr lang="tr-TR" dirty="0"/>
              <a:t>Kaynaklar</a:t>
            </a:r>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7" name="Picture 2" descr="Content Icon Png ,HD PNG . (+) Pictures - vhv.rs">
            <a:extLst>
              <a:ext uri="{FF2B5EF4-FFF2-40B4-BE49-F238E27FC236}">
                <a16:creationId xmlns:a16="http://schemas.microsoft.com/office/drawing/2014/main" id="{30C9555B-79E5-493C-91CF-6C37CB02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285" y="1562892"/>
            <a:ext cx="3983372"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3"/>
            <a:extLst>
              <a:ext uri="{FF2B5EF4-FFF2-40B4-BE49-F238E27FC236}">
                <a16:creationId xmlns:a16="http://schemas.microsoft.com/office/drawing/2014/main" id="{5E0CEE4C-9B47-48D3-9C95-A5768F3000F3}"/>
              </a:ext>
            </a:extLst>
          </p:cNvPr>
          <p:cNvPicPr>
            <a:picLocks noChangeAspect="1"/>
          </p:cNvPicPr>
          <p:nvPr/>
        </p:nvPicPr>
        <p:blipFill>
          <a:blip r:embed="rId4"/>
          <a:stretch>
            <a:fillRect/>
          </a:stretch>
        </p:blipFill>
        <p:spPr>
          <a:xfrm>
            <a:off x="10228222" y="5153978"/>
            <a:ext cx="1778435" cy="1633526"/>
          </a:xfrm>
          <a:prstGeom prst="rect">
            <a:avLst/>
          </a:prstGeom>
        </p:spPr>
      </p:pic>
      <p:sp>
        <p:nvSpPr>
          <p:cNvPr id="10" name="Dikdörtgen 9">
            <a:extLst>
              <a:ext uri="{FF2B5EF4-FFF2-40B4-BE49-F238E27FC236}">
                <a16:creationId xmlns:a16="http://schemas.microsoft.com/office/drawing/2014/main" id="{6172CFBE-5876-4842-A283-B284E964BE1B}"/>
              </a:ext>
            </a:extLst>
          </p:cNvPr>
          <p:cNvSpPr/>
          <p:nvPr/>
        </p:nvSpPr>
        <p:spPr>
          <a:xfrm>
            <a:off x="9572776" y="6547199"/>
            <a:ext cx="2559062"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1409700" y="152399"/>
            <a:ext cx="10887076" cy="1371982"/>
          </a:xfrm>
        </p:spPr>
        <p:txBody>
          <a:bodyPr>
            <a:normAutofit/>
          </a:bodyPr>
          <a:lstStyle/>
          <a:p>
            <a:r>
              <a:rPr lang="tr-TR" dirty="0"/>
              <a:t>Öğrenci Ekleme Paneli / </a:t>
            </a:r>
            <a:r>
              <a:rPr lang="tr-TR" dirty="0" err="1"/>
              <a:t>Admin</a:t>
            </a:r>
            <a:r>
              <a:rPr lang="tr-TR" dirty="0"/>
              <a:t> Paneli  (Devamı)</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853985" y="1003144"/>
            <a:ext cx="9366464" cy="903313"/>
          </a:xfrm>
        </p:spPr>
        <p:txBody>
          <a:bodyPr>
            <a:normAutofit/>
          </a:bodyPr>
          <a:lstStyle/>
          <a:p>
            <a:pPr algn="just"/>
            <a:r>
              <a:rPr lang="tr-TR" dirty="0"/>
              <a:t>Kaydedilmek istenen öğrencinin tüm bilgileri girildikten sonra bu bilgiler (VALUES) </a:t>
            </a:r>
            <a:r>
              <a:rPr lang="tr-TR" dirty="0" err="1"/>
              <a:t>veritabanına</a:t>
            </a:r>
            <a:r>
              <a:rPr lang="tr-TR" dirty="0"/>
              <a:t> kaydedilir.</a:t>
            </a:r>
            <a:endParaRPr lang="en-US" dirty="0"/>
          </a:p>
        </p:txBody>
      </p:sp>
      <p:pic>
        <p:nvPicPr>
          <p:cNvPr id="5" name="Resim 4">
            <a:extLst>
              <a:ext uri="{FF2B5EF4-FFF2-40B4-BE49-F238E27FC236}">
                <a16:creationId xmlns:a16="http://schemas.microsoft.com/office/drawing/2014/main" id="{CBF68728-783D-4EAA-8675-F58E9F8C246C}"/>
              </a:ext>
            </a:extLst>
          </p:cNvPr>
          <p:cNvPicPr>
            <a:picLocks noChangeAspect="1"/>
          </p:cNvPicPr>
          <p:nvPr/>
        </p:nvPicPr>
        <p:blipFill>
          <a:blip r:embed="rId2"/>
          <a:stretch>
            <a:fillRect/>
          </a:stretch>
        </p:blipFill>
        <p:spPr>
          <a:xfrm>
            <a:off x="1853985" y="2798734"/>
            <a:ext cx="9366464" cy="3906867"/>
          </a:xfrm>
          <a:prstGeom prst="rect">
            <a:avLst/>
          </a:prstGeom>
        </p:spPr>
      </p:pic>
    </p:spTree>
    <p:extLst>
      <p:ext uri="{BB962C8B-B14F-4D97-AF65-F5344CB8AC3E}">
        <p14:creationId xmlns:p14="http://schemas.microsoft.com/office/powerpoint/2010/main" val="53025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4D5E981A-F197-4651-90F2-416D27D41878}"/>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4" name="Resim 3">
            <a:extLst>
              <a:ext uri="{FF2B5EF4-FFF2-40B4-BE49-F238E27FC236}">
                <a16:creationId xmlns:a16="http://schemas.microsoft.com/office/drawing/2014/main" id="{1D883BDF-F75F-42B6-ACE9-A1864891EE6B}"/>
              </a:ext>
            </a:extLst>
          </p:cNvPr>
          <p:cNvPicPr>
            <a:picLocks noChangeAspect="1"/>
          </p:cNvPicPr>
          <p:nvPr/>
        </p:nvPicPr>
        <p:blipFill>
          <a:blip r:embed="rId2"/>
          <a:stretch>
            <a:fillRect/>
          </a:stretch>
        </p:blipFill>
        <p:spPr>
          <a:xfrm>
            <a:off x="3206344" y="1476503"/>
            <a:ext cx="6654825" cy="4459044"/>
          </a:xfrm>
          <a:prstGeom prst="rect">
            <a:avLst/>
          </a:prstGeom>
        </p:spPr>
      </p:pic>
      <p:pic>
        <p:nvPicPr>
          <p:cNvPr id="6" name="Resim 5">
            <a:extLst>
              <a:ext uri="{FF2B5EF4-FFF2-40B4-BE49-F238E27FC236}">
                <a16:creationId xmlns:a16="http://schemas.microsoft.com/office/drawing/2014/main" id="{FBA1C341-96C6-466F-86DB-98F86F71A847}"/>
              </a:ext>
            </a:extLst>
          </p:cNvPr>
          <p:cNvPicPr>
            <a:picLocks noChangeAspect="1"/>
          </p:cNvPicPr>
          <p:nvPr/>
        </p:nvPicPr>
        <p:blipFill>
          <a:blip r:embed="rId3"/>
          <a:stretch>
            <a:fillRect/>
          </a:stretch>
        </p:blipFill>
        <p:spPr>
          <a:xfrm>
            <a:off x="2400018" y="6013327"/>
            <a:ext cx="8325019" cy="831865"/>
          </a:xfrm>
          <a:prstGeom prst="rect">
            <a:avLst/>
          </a:prstGeom>
        </p:spPr>
      </p:pic>
      <p:sp>
        <p:nvSpPr>
          <p:cNvPr id="7" name="İçerik Yer Tutucusu 2">
            <a:extLst>
              <a:ext uri="{FF2B5EF4-FFF2-40B4-BE49-F238E27FC236}">
                <a16:creationId xmlns:a16="http://schemas.microsoft.com/office/drawing/2014/main" id="{748E8653-A853-42A1-B26F-69D15C7AAD22}"/>
              </a:ext>
            </a:extLst>
          </p:cNvPr>
          <p:cNvSpPr txBox="1">
            <a:spLocks/>
          </p:cNvSpPr>
          <p:nvPr/>
        </p:nvSpPr>
        <p:spPr>
          <a:xfrm>
            <a:off x="1685925" y="810788"/>
            <a:ext cx="9366464" cy="68423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tx1"/>
                </a:solidFill>
              </a:rPr>
              <a:t>Öğrenci ekleme panelinde bulunan gerekli bilgiler kısmında yazanların </a:t>
            </a:r>
            <a:r>
              <a:rPr lang="tr-TR" dirty="0" err="1">
                <a:solidFill>
                  <a:schemeClr val="tx1"/>
                </a:solidFill>
              </a:rPr>
              <a:t>text</a:t>
            </a:r>
            <a:r>
              <a:rPr lang="tr-TR" dirty="0">
                <a:solidFill>
                  <a:schemeClr val="tx1"/>
                </a:solidFill>
              </a:rPr>
              <a:t> kısımları ve öğrenci ekle butonu  aşağıdaki gibidir</a:t>
            </a:r>
            <a:r>
              <a:rPr lang="tr-TR" dirty="0"/>
              <a:t>.</a:t>
            </a:r>
            <a:endParaRPr lang="en-US" dirty="0"/>
          </a:p>
        </p:txBody>
      </p:sp>
      <p:sp>
        <p:nvSpPr>
          <p:cNvPr id="8" name="Başlık 1">
            <a:extLst>
              <a:ext uri="{FF2B5EF4-FFF2-40B4-BE49-F238E27FC236}">
                <a16:creationId xmlns:a16="http://schemas.microsoft.com/office/drawing/2014/main" id="{1CDE81D5-490B-4265-B98C-0456FCFBFD7B}"/>
              </a:ext>
            </a:extLst>
          </p:cNvPr>
          <p:cNvSpPr txBox="1">
            <a:spLocks/>
          </p:cNvSpPr>
          <p:nvPr/>
        </p:nvSpPr>
        <p:spPr>
          <a:xfrm>
            <a:off x="1304924" y="65631"/>
            <a:ext cx="10887076" cy="1371982"/>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Ekleme Paneli / </a:t>
            </a:r>
            <a:r>
              <a:rPr lang="tr-TR" dirty="0" err="1"/>
              <a:t>Admin</a:t>
            </a:r>
            <a:r>
              <a:rPr lang="tr-TR" dirty="0"/>
              <a:t> Paneli  (Devamı)</a:t>
            </a:r>
          </a:p>
        </p:txBody>
      </p:sp>
    </p:spTree>
    <p:extLst>
      <p:ext uri="{BB962C8B-B14F-4D97-AF65-F5344CB8AC3E}">
        <p14:creationId xmlns:p14="http://schemas.microsoft.com/office/powerpoint/2010/main" val="335829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205067" y="0"/>
            <a:ext cx="8705850" cy="933450"/>
          </a:xfrm>
        </p:spPr>
        <p:txBody>
          <a:bodyPr>
            <a:normAutofit/>
          </a:bodyPr>
          <a:lstStyle/>
          <a:p>
            <a:r>
              <a:rPr lang="tr-TR" dirty="0"/>
              <a:t>Tüm Öğrenciler Paneli / </a:t>
            </a:r>
            <a:r>
              <a:rPr lang="tr-TR" dirty="0" err="1"/>
              <a:t>Admin</a:t>
            </a:r>
            <a:r>
              <a:rPr lang="tr-TR" dirty="0"/>
              <a:t> Paneli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730288" y="788146"/>
            <a:ext cx="9655408" cy="1061921"/>
          </a:xfrm>
        </p:spPr>
        <p:txBody>
          <a:bodyPr>
            <a:normAutofit/>
          </a:bodyPr>
          <a:lstStyle/>
          <a:p>
            <a:pPr algn="just"/>
            <a:r>
              <a:rPr lang="tr-TR" dirty="0"/>
              <a:t>Bu panelde yönetici , liste sayesinde  kayıtlı olan tüm öğrencileri görebilecektir. Aynı zamanda buraya </a:t>
            </a:r>
            <a:r>
              <a:rPr lang="tr-TR" dirty="0" err="1"/>
              <a:t>admin</a:t>
            </a:r>
            <a:r>
              <a:rPr lang="tr-TR" dirty="0"/>
              <a:t> paneli de dememizin sebebi burada yöneticinin öğrenci silme , güncelleme işlemlerini yapabilmesidir.   </a:t>
            </a:r>
            <a:endParaRPr lang="en-US" dirty="0"/>
          </a:p>
        </p:txBody>
      </p:sp>
      <p:pic>
        <p:nvPicPr>
          <p:cNvPr id="5" name="Resim 4">
            <a:extLst>
              <a:ext uri="{FF2B5EF4-FFF2-40B4-BE49-F238E27FC236}">
                <a16:creationId xmlns:a16="http://schemas.microsoft.com/office/drawing/2014/main" id="{27DA7230-F398-40B9-AD15-0CA49B770BAC}"/>
              </a:ext>
            </a:extLst>
          </p:cNvPr>
          <p:cNvPicPr>
            <a:picLocks noChangeAspect="1"/>
          </p:cNvPicPr>
          <p:nvPr/>
        </p:nvPicPr>
        <p:blipFill>
          <a:blip r:embed="rId2"/>
          <a:stretch>
            <a:fillRect/>
          </a:stretch>
        </p:blipFill>
        <p:spPr>
          <a:xfrm>
            <a:off x="2898698" y="1850067"/>
            <a:ext cx="7147137" cy="5007933"/>
          </a:xfrm>
          <a:prstGeom prst="rect">
            <a:avLst/>
          </a:prstGeom>
        </p:spPr>
      </p:pic>
    </p:spTree>
    <p:extLst>
      <p:ext uri="{BB962C8B-B14F-4D97-AF65-F5344CB8AC3E}">
        <p14:creationId xmlns:p14="http://schemas.microsoft.com/office/powerpoint/2010/main" val="315003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533526" y="787781"/>
            <a:ext cx="10347412" cy="2041143"/>
          </a:xfrm>
        </p:spPr>
        <p:txBody>
          <a:bodyPr>
            <a:normAutofit/>
          </a:bodyPr>
          <a:lstStyle/>
          <a:p>
            <a:pPr algn="just"/>
            <a:r>
              <a:rPr lang="tr-TR" dirty="0" err="1"/>
              <a:t>İsset</a:t>
            </a:r>
            <a:r>
              <a:rPr lang="tr-TR" dirty="0"/>
              <a:t> ile </a:t>
            </a:r>
            <a:r>
              <a:rPr lang="tr-TR" dirty="0" err="1">
                <a:solidFill>
                  <a:schemeClr val="tx1"/>
                </a:solidFill>
              </a:rPr>
              <a:t>delete</a:t>
            </a:r>
            <a:r>
              <a:rPr lang="tr-TR" dirty="0">
                <a:solidFill>
                  <a:schemeClr val="tx1"/>
                </a:solidFill>
              </a:rPr>
              <a:t> ve </a:t>
            </a:r>
            <a:r>
              <a:rPr lang="tr-TR" dirty="0" err="1">
                <a:solidFill>
                  <a:schemeClr val="tx1"/>
                </a:solidFill>
              </a:rPr>
              <a:t>edit</a:t>
            </a:r>
            <a:r>
              <a:rPr lang="tr-TR" dirty="0">
                <a:solidFill>
                  <a:schemeClr val="tx1"/>
                </a:solidFill>
              </a:rPr>
              <a:t> olarak tanımlanan değişkenin varlığı kontrol edilir. Eğer ortada bir </a:t>
            </a:r>
            <a:r>
              <a:rPr lang="tr-TR" dirty="0" err="1">
                <a:solidFill>
                  <a:schemeClr val="tx1"/>
                </a:solidFill>
              </a:rPr>
              <a:t>delete</a:t>
            </a:r>
            <a:r>
              <a:rPr lang="tr-TR" dirty="0">
                <a:solidFill>
                  <a:schemeClr val="tx1"/>
                </a:solidFill>
              </a:rPr>
              <a:t> (öğrenci silme) işlemi  veya </a:t>
            </a:r>
            <a:r>
              <a:rPr lang="tr-TR" dirty="0" err="1">
                <a:solidFill>
                  <a:schemeClr val="tx1"/>
                </a:solidFill>
              </a:rPr>
              <a:t>edit</a:t>
            </a:r>
            <a:r>
              <a:rPr lang="tr-TR" dirty="0">
                <a:solidFill>
                  <a:schemeClr val="tx1"/>
                </a:solidFill>
              </a:rPr>
              <a:t> (öğrenci düzenleyip / güncelleme) işlemi varsa bu silme işlemi veya güncelleme işlemi  </a:t>
            </a:r>
            <a:r>
              <a:rPr lang="tr-TR" dirty="0" err="1"/>
              <a:t>success</a:t>
            </a:r>
            <a:r>
              <a:rPr lang="tr-TR" dirty="0"/>
              <a:t> ya da </a:t>
            </a:r>
            <a:r>
              <a:rPr lang="tr-TR" dirty="0" err="1"/>
              <a:t>error</a:t>
            </a:r>
            <a:r>
              <a:rPr lang="tr-TR" dirty="0"/>
              <a:t> ( başarılı ya da hata ) olarak sonuçlanacaktır. Hangisi ile sonuçlanırsa aşağıdaki resimdeki gözüken gerektirdiği mesajı ekrana verecektir. Kayıt silme butonuna basıldığında ekranın sayfasına aşağıda bulunan küçük resimdeki uyarı verilecektir.</a:t>
            </a:r>
          </a:p>
        </p:txBody>
      </p:sp>
      <p:sp>
        <p:nvSpPr>
          <p:cNvPr id="5" name="Başlık 1">
            <a:extLst>
              <a:ext uri="{FF2B5EF4-FFF2-40B4-BE49-F238E27FC236}">
                <a16:creationId xmlns:a16="http://schemas.microsoft.com/office/drawing/2014/main" id="{B5D12CA0-2739-4369-9ED3-FAEE0A358471}"/>
              </a:ext>
            </a:extLst>
          </p:cNvPr>
          <p:cNvSpPr>
            <a:spLocks noGrp="1"/>
          </p:cNvSpPr>
          <p:nvPr>
            <p:ph type="title"/>
          </p:nvPr>
        </p:nvSpPr>
        <p:spPr>
          <a:xfrm>
            <a:off x="1533526" y="0"/>
            <a:ext cx="10658474" cy="787783"/>
          </a:xfrm>
        </p:spPr>
        <p:txBody>
          <a:bodyPr>
            <a:normAutofit/>
          </a:bodyPr>
          <a:lstStyle/>
          <a:p>
            <a:r>
              <a:rPr lang="tr-TR" dirty="0"/>
              <a:t>Tüm Öğrenciler Paneli / </a:t>
            </a:r>
            <a:r>
              <a:rPr lang="tr-TR" dirty="0" err="1"/>
              <a:t>Admin</a:t>
            </a:r>
            <a:r>
              <a:rPr lang="tr-TR" dirty="0"/>
              <a:t> Paneli (Devamı)</a:t>
            </a:r>
          </a:p>
        </p:txBody>
      </p:sp>
      <p:pic>
        <p:nvPicPr>
          <p:cNvPr id="9" name="Resim 8">
            <a:extLst>
              <a:ext uri="{FF2B5EF4-FFF2-40B4-BE49-F238E27FC236}">
                <a16:creationId xmlns:a16="http://schemas.microsoft.com/office/drawing/2014/main" id="{DECFBE5F-512F-4B5A-B271-4C99EBDE0505}"/>
              </a:ext>
            </a:extLst>
          </p:cNvPr>
          <p:cNvPicPr>
            <a:picLocks noChangeAspect="1"/>
          </p:cNvPicPr>
          <p:nvPr/>
        </p:nvPicPr>
        <p:blipFill>
          <a:blip r:embed="rId2"/>
          <a:stretch>
            <a:fillRect/>
          </a:stretch>
        </p:blipFill>
        <p:spPr>
          <a:xfrm>
            <a:off x="2914650" y="2609933"/>
            <a:ext cx="7402924" cy="4248067"/>
          </a:xfrm>
          <a:prstGeom prst="rect">
            <a:avLst/>
          </a:prstGeom>
        </p:spPr>
      </p:pic>
    </p:spTree>
    <p:extLst>
      <p:ext uri="{BB962C8B-B14F-4D97-AF65-F5344CB8AC3E}">
        <p14:creationId xmlns:p14="http://schemas.microsoft.com/office/powerpoint/2010/main" val="52763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Resim 4">
            <a:extLst>
              <a:ext uri="{FF2B5EF4-FFF2-40B4-BE49-F238E27FC236}">
                <a16:creationId xmlns:a16="http://schemas.microsoft.com/office/drawing/2014/main" id="{3E4D544C-8251-4906-860C-99DBBEA0B67A}"/>
              </a:ext>
            </a:extLst>
          </p:cNvPr>
          <p:cNvPicPr>
            <a:picLocks noChangeAspect="1"/>
          </p:cNvPicPr>
          <p:nvPr/>
        </p:nvPicPr>
        <p:blipFill>
          <a:blip r:embed="rId2"/>
          <a:stretch>
            <a:fillRect/>
          </a:stretch>
        </p:blipFill>
        <p:spPr>
          <a:xfrm>
            <a:off x="3699851" y="3152775"/>
            <a:ext cx="6010996" cy="3705225"/>
          </a:xfrm>
          <a:prstGeom prst="rect">
            <a:avLst/>
          </a:prstGeom>
        </p:spPr>
      </p:pic>
      <p:sp>
        <p:nvSpPr>
          <p:cNvPr id="8" name="Başlık 1">
            <a:extLst>
              <a:ext uri="{FF2B5EF4-FFF2-40B4-BE49-F238E27FC236}">
                <a16:creationId xmlns:a16="http://schemas.microsoft.com/office/drawing/2014/main" id="{2EB58CD9-AB40-497B-B025-41EAC48EBEAB}"/>
              </a:ext>
            </a:extLst>
          </p:cNvPr>
          <p:cNvSpPr>
            <a:spLocks noGrp="1"/>
          </p:cNvSpPr>
          <p:nvPr>
            <p:ph type="title"/>
          </p:nvPr>
        </p:nvSpPr>
        <p:spPr>
          <a:xfrm>
            <a:off x="1533526" y="0"/>
            <a:ext cx="10658474" cy="787783"/>
          </a:xfrm>
        </p:spPr>
        <p:txBody>
          <a:bodyPr>
            <a:normAutofit/>
          </a:bodyPr>
          <a:lstStyle/>
          <a:p>
            <a:r>
              <a:rPr lang="tr-TR" dirty="0"/>
              <a:t>Tüm Öğrenciler Paneli / </a:t>
            </a:r>
            <a:r>
              <a:rPr lang="tr-TR" dirty="0" err="1"/>
              <a:t>Admin</a:t>
            </a:r>
            <a:r>
              <a:rPr lang="tr-TR" dirty="0"/>
              <a:t> Paneli (Devamı)</a:t>
            </a:r>
          </a:p>
        </p:txBody>
      </p:sp>
      <p:sp>
        <p:nvSpPr>
          <p:cNvPr id="9" name="İçerik Yer Tutucusu 2">
            <a:extLst>
              <a:ext uri="{FF2B5EF4-FFF2-40B4-BE49-F238E27FC236}">
                <a16:creationId xmlns:a16="http://schemas.microsoft.com/office/drawing/2014/main" id="{65D078D0-239F-4BFB-9AD8-A8CE65D6BBDB}"/>
              </a:ext>
            </a:extLst>
          </p:cNvPr>
          <p:cNvSpPr>
            <a:spLocks noGrp="1"/>
          </p:cNvSpPr>
          <p:nvPr>
            <p:ph idx="1"/>
          </p:nvPr>
        </p:nvSpPr>
        <p:spPr>
          <a:xfrm>
            <a:off x="1533526" y="692531"/>
            <a:ext cx="10658474" cy="2364994"/>
          </a:xfrm>
        </p:spPr>
        <p:txBody>
          <a:bodyPr>
            <a:normAutofit/>
          </a:bodyPr>
          <a:lstStyle/>
          <a:p>
            <a:pPr algn="just"/>
            <a:r>
              <a:rPr lang="tr-TR" dirty="0">
                <a:solidFill>
                  <a:schemeClr val="accent1"/>
                </a:solidFill>
              </a:rPr>
              <a:t>Resimde , liste kolonunda yazan bilgiler yani öğrencilerin hangi </a:t>
            </a:r>
            <a:r>
              <a:rPr lang="tr-TR" dirty="0" err="1">
                <a:solidFill>
                  <a:schemeClr val="accent1"/>
                </a:solidFill>
              </a:rPr>
              <a:t>bilgilerininin</a:t>
            </a:r>
            <a:r>
              <a:rPr lang="tr-TR" dirty="0">
                <a:solidFill>
                  <a:schemeClr val="accent1"/>
                </a:solidFill>
              </a:rPr>
              <a:t> listede  gözüktüğü gösterilmiştir. Liste kolonunda öğrencilerin bilgilerini </a:t>
            </a:r>
            <a:r>
              <a:rPr lang="tr-TR" i="0" dirty="0" err="1">
                <a:solidFill>
                  <a:schemeClr val="accent1"/>
                </a:solidFill>
                <a:effectLst/>
              </a:rPr>
              <a:t>MySQL</a:t>
            </a:r>
            <a:r>
              <a:rPr lang="tr-TR" i="0" dirty="0">
                <a:solidFill>
                  <a:schemeClr val="accent1"/>
                </a:solidFill>
                <a:effectLst/>
              </a:rPr>
              <a:t> ORDER BY kullanarak özel bir ifadeye göre (</a:t>
            </a:r>
            <a:r>
              <a:rPr lang="tr-TR" i="0" dirty="0" err="1">
                <a:solidFill>
                  <a:schemeClr val="accent1"/>
                </a:solidFill>
                <a:effectLst/>
              </a:rPr>
              <a:t>datetime’a</a:t>
            </a:r>
            <a:r>
              <a:rPr lang="tr-TR" i="0" dirty="0">
                <a:solidFill>
                  <a:schemeClr val="accent1"/>
                </a:solidFill>
                <a:effectLst/>
              </a:rPr>
              <a:t> göre) sonuç sıralama yaptık. </a:t>
            </a:r>
            <a:r>
              <a:rPr lang="tr-TR" b="0" i="0" dirty="0">
                <a:solidFill>
                  <a:schemeClr val="accent1"/>
                </a:solidFill>
                <a:effectLst/>
              </a:rPr>
              <a:t>ORDER BY cümlesi ayrıca bir ifadeye göre sonuç kümesini sıralamanıza izin verir. ORDER BY anahtar kelimesi her zaman sorgunun sonuna geliyor </a:t>
            </a:r>
            <a:r>
              <a:rPr lang="tr-TR" b="0" i="0" dirty="0" err="1">
                <a:solidFill>
                  <a:schemeClr val="accent1"/>
                </a:solidFill>
                <a:effectLst/>
              </a:rPr>
              <a:t>farkettiyseniz</a:t>
            </a:r>
            <a:r>
              <a:rPr lang="tr-TR" b="0" i="0" dirty="0">
                <a:solidFill>
                  <a:schemeClr val="accent1"/>
                </a:solidFill>
                <a:effectLst/>
              </a:rPr>
              <a:t> </a:t>
            </a:r>
            <a:r>
              <a:rPr lang="tr-TR" dirty="0">
                <a:solidFill>
                  <a:schemeClr val="accent1"/>
                </a:solidFill>
              </a:rPr>
              <a:t>ç</a:t>
            </a:r>
            <a:r>
              <a:rPr lang="tr-TR" b="0" i="0" dirty="0">
                <a:solidFill>
                  <a:schemeClr val="accent1"/>
                </a:solidFill>
                <a:effectLst/>
              </a:rPr>
              <a:t>ünkü sorgunun kendisi sonuç kümesini belirlerken ORDER BY </a:t>
            </a:r>
            <a:r>
              <a:rPr lang="tr-TR" b="0" i="0" dirty="0">
                <a:solidFill>
                  <a:srgbClr val="444444"/>
                </a:solidFill>
                <a:effectLst/>
              </a:rPr>
              <a:t>yalnızca bu sonuç kümesini sıralamakla meşgul olur. Burada da öğrencilerin listede kayıt olma sırasını DESC (düşen) olarak sıralanması yani ilk kaydolanın listede en altta olması ( en eski öğrencinin en altta olması için ) sağlandı.</a:t>
            </a:r>
            <a:endParaRPr lang="tr-TR" i="0" dirty="0">
              <a:solidFill>
                <a:schemeClr val="accent1"/>
              </a:solidFill>
              <a:effectLst/>
            </a:endParaRPr>
          </a:p>
        </p:txBody>
      </p:sp>
    </p:spTree>
    <p:extLst>
      <p:ext uri="{BB962C8B-B14F-4D97-AF65-F5344CB8AC3E}">
        <p14:creationId xmlns:p14="http://schemas.microsoft.com/office/powerpoint/2010/main" val="65530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6116FA4D-8356-43C3-A577-790B685BC73E}"/>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3" name="Başlık 1">
            <a:extLst>
              <a:ext uri="{FF2B5EF4-FFF2-40B4-BE49-F238E27FC236}">
                <a16:creationId xmlns:a16="http://schemas.microsoft.com/office/drawing/2014/main" id="{A3ADEB68-9AE7-4755-8327-50B6F37FE6D8}"/>
              </a:ext>
            </a:extLst>
          </p:cNvPr>
          <p:cNvSpPr txBox="1">
            <a:spLocks/>
          </p:cNvSpPr>
          <p:nvPr/>
        </p:nvSpPr>
        <p:spPr>
          <a:xfrm>
            <a:off x="2562224" y="233967"/>
            <a:ext cx="8001001" cy="718915"/>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Silme Paneli /</a:t>
            </a:r>
            <a:r>
              <a:rPr lang="tr-TR" dirty="0" err="1"/>
              <a:t>Admin</a:t>
            </a:r>
            <a:r>
              <a:rPr lang="tr-TR" dirty="0"/>
              <a:t> Paneli</a:t>
            </a:r>
          </a:p>
        </p:txBody>
      </p:sp>
      <p:sp>
        <p:nvSpPr>
          <p:cNvPr id="4" name="İçerik Yer Tutucusu 2">
            <a:extLst>
              <a:ext uri="{FF2B5EF4-FFF2-40B4-BE49-F238E27FC236}">
                <a16:creationId xmlns:a16="http://schemas.microsoft.com/office/drawing/2014/main" id="{2636D8AA-4D1B-4EBD-A64A-96D2F12CCE67}"/>
              </a:ext>
            </a:extLst>
          </p:cNvPr>
          <p:cNvSpPr txBox="1">
            <a:spLocks/>
          </p:cNvSpPr>
          <p:nvPr/>
        </p:nvSpPr>
        <p:spPr>
          <a:xfrm>
            <a:off x="1533526" y="952882"/>
            <a:ext cx="10658474" cy="103784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Resimde gözüktüğü gibi , öğrenci k</a:t>
            </a:r>
            <a:r>
              <a:rPr lang="tr-TR" dirty="0"/>
              <a:t>ayıt silme butonuna basıldığında ekranın sayfasına aşağıda bulunan küçük resimdeki uyarı verilecektir.</a:t>
            </a:r>
            <a:r>
              <a:rPr lang="tr-TR" dirty="0">
                <a:solidFill>
                  <a:schemeClr val="accent1"/>
                </a:solidFill>
              </a:rPr>
              <a:t> Yönetici yapmak istediği bu işlemden emin ise tamam butonuna basarak öğrencinin kaydını silecektir.</a:t>
            </a:r>
          </a:p>
        </p:txBody>
      </p:sp>
      <p:pic>
        <p:nvPicPr>
          <p:cNvPr id="6" name="Resim 5">
            <a:extLst>
              <a:ext uri="{FF2B5EF4-FFF2-40B4-BE49-F238E27FC236}">
                <a16:creationId xmlns:a16="http://schemas.microsoft.com/office/drawing/2014/main" id="{D04C4D89-525F-44E7-A8C3-2B5D6079AE72}"/>
              </a:ext>
            </a:extLst>
          </p:cNvPr>
          <p:cNvPicPr>
            <a:picLocks noChangeAspect="1"/>
          </p:cNvPicPr>
          <p:nvPr/>
        </p:nvPicPr>
        <p:blipFill rotWithShape="1">
          <a:blip r:embed="rId2"/>
          <a:srcRect l="5385" b="4580"/>
          <a:stretch/>
        </p:blipFill>
        <p:spPr>
          <a:xfrm>
            <a:off x="5215831" y="3520373"/>
            <a:ext cx="4970505" cy="1395165"/>
          </a:xfrm>
          <a:prstGeom prst="rect">
            <a:avLst/>
          </a:prstGeom>
        </p:spPr>
      </p:pic>
      <p:pic>
        <p:nvPicPr>
          <p:cNvPr id="8" name="Resim 7">
            <a:extLst>
              <a:ext uri="{FF2B5EF4-FFF2-40B4-BE49-F238E27FC236}">
                <a16:creationId xmlns:a16="http://schemas.microsoft.com/office/drawing/2014/main" id="{A758EE09-082D-4B8A-879B-3ACD80D89AFE}"/>
              </a:ext>
            </a:extLst>
          </p:cNvPr>
          <p:cNvPicPr>
            <a:picLocks noChangeAspect="1"/>
          </p:cNvPicPr>
          <p:nvPr/>
        </p:nvPicPr>
        <p:blipFill>
          <a:blip r:embed="rId3"/>
          <a:stretch>
            <a:fillRect/>
          </a:stretch>
        </p:blipFill>
        <p:spPr>
          <a:xfrm>
            <a:off x="2298554" y="1931067"/>
            <a:ext cx="7836303" cy="673135"/>
          </a:xfrm>
          <a:prstGeom prst="rect">
            <a:avLst/>
          </a:prstGeom>
        </p:spPr>
      </p:pic>
      <p:pic>
        <p:nvPicPr>
          <p:cNvPr id="11" name="Resim 10">
            <a:extLst>
              <a:ext uri="{FF2B5EF4-FFF2-40B4-BE49-F238E27FC236}">
                <a16:creationId xmlns:a16="http://schemas.microsoft.com/office/drawing/2014/main" id="{11526763-ACA4-480F-8D54-541DC9211522}"/>
              </a:ext>
            </a:extLst>
          </p:cNvPr>
          <p:cNvPicPr>
            <a:picLocks noChangeAspect="1"/>
          </p:cNvPicPr>
          <p:nvPr/>
        </p:nvPicPr>
        <p:blipFill rotWithShape="1">
          <a:blip r:embed="rId4"/>
          <a:srcRect l="1192" b="18597"/>
          <a:stretch/>
        </p:blipFill>
        <p:spPr>
          <a:xfrm>
            <a:off x="5267310" y="5820157"/>
            <a:ext cx="4919026" cy="1037843"/>
          </a:xfrm>
          <a:prstGeom prst="rect">
            <a:avLst/>
          </a:prstGeom>
        </p:spPr>
      </p:pic>
      <p:sp>
        <p:nvSpPr>
          <p:cNvPr id="12" name="Ok: Sağ 11">
            <a:extLst>
              <a:ext uri="{FF2B5EF4-FFF2-40B4-BE49-F238E27FC236}">
                <a16:creationId xmlns:a16="http://schemas.microsoft.com/office/drawing/2014/main" id="{CCCD1809-1455-4D0A-B3BF-48E1BEAF8165}"/>
              </a:ext>
            </a:extLst>
          </p:cNvPr>
          <p:cNvSpPr/>
          <p:nvPr/>
        </p:nvSpPr>
        <p:spPr>
          <a:xfrm rot="5400000" flipV="1">
            <a:off x="9386196" y="2866966"/>
            <a:ext cx="733425" cy="3906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k: Sağ 12">
            <a:extLst>
              <a:ext uri="{FF2B5EF4-FFF2-40B4-BE49-F238E27FC236}">
                <a16:creationId xmlns:a16="http://schemas.microsoft.com/office/drawing/2014/main" id="{FE0E166B-9F64-4538-A465-20A35F961E41}"/>
              </a:ext>
            </a:extLst>
          </p:cNvPr>
          <p:cNvSpPr/>
          <p:nvPr/>
        </p:nvSpPr>
        <p:spPr>
          <a:xfrm rot="5400000" flipV="1">
            <a:off x="7419991" y="5134129"/>
            <a:ext cx="613664" cy="46743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67357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A73CDEAB-6D96-4907-9A27-7AC81A697678}"/>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3" name="Başlık 1">
            <a:extLst>
              <a:ext uri="{FF2B5EF4-FFF2-40B4-BE49-F238E27FC236}">
                <a16:creationId xmlns:a16="http://schemas.microsoft.com/office/drawing/2014/main" id="{18AFF35B-4B8C-4ECE-9F58-A96F12FEFA13}"/>
              </a:ext>
            </a:extLst>
          </p:cNvPr>
          <p:cNvSpPr txBox="1">
            <a:spLocks/>
          </p:cNvSpPr>
          <p:nvPr/>
        </p:nvSpPr>
        <p:spPr>
          <a:xfrm>
            <a:off x="2057400" y="233967"/>
            <a:ext cx="9791700" cy="718915"/>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Güncelleme Paneli /</a:t>
            </a:r>
            <a:r>
              <a:rPr lang="tr-TR" dirty="0" err="1"/>
              <a:t>Admin</a:t>
            </a:r>
            <a:r>
              <a:rPr lang="tr-TR" dirty="0"/>
              <a:t> Paneli</a:t>
            </a:r>
          </a:p>
        </p:txBody>
      </p:sp>
      <p:sp>
        <p:nvSpPr>
          <p:cNvPr id="4" name="İçerik Yer Tutucusu 2">
            <a:extLst>
              <a:ext uri="{FF2B5EF4-FFF2-40B4-BE49-F238E27FC236}">
                <a16:creationId xmlns:a16="http://schemas.microsoft.com/office/drawing/2014/main" id="{6AC7F410-18F0-4D1F-8798-CD1DF0C1FC19}"/>
              </a:ext>
            </a:extLst>
          </p:cNvPr>
          <p:cNvSpPr txBox="1">
            <a:spLocks/>
          </p:cNvSpPr>
          <p:nvPr/>
        </p:nvSpPr>
        <p:spPr>
          <a:xfrm>
            <a:off x="1533526" y="952882"/>
            <a:ext cx="10658474" cy="150456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Yöneticinin herhangi bir öğrencinin bilgilerinde değişiklik yapması için bu öğrenci düzenleme yani güncelleme panelini kullanması gereklidir. Değişiklik yaptığı bilgilerin kaydedilmesi için  öğrenci güncelle butonuna tıklaması yeterlidir.</a:t>
            </a:r>
          </a:p>
        </p:txBody>
      </p:sp>
      <p:pic>
        <p:nvPicPr>
          <p:cNvPr id="6" name="Resim 5">
            <a:extLst>
              <a:ext uri="{FF2B5EF4-FFF2-40B4-BE49-F238E27FC236}">
                <a16:creationId xmlns:a16="http://schemas.microsoft.com/office/drawing/2014/main" id="{B276429D-3C7B-4A42-A484-D38CEA5C5B44}"/>
              </a:ext>
            </a:extLst>
          </p:cNvPr>
          <p:cNvPicPr>
            <a:picLocks noChangeAspect="1"/>
          </p:cNvPicPr>
          <p:nvPr/>
        </p:nvPicPr>
        <p:blipFill>
          <a:blip r:embed="rId2"/>
          <a:stretch>
            <a:fillRect/>
          </a:stretch>
        </p:blipFill>
        <p:spPr>
          <a:xfrm>
            <a:off x="2524125" y="2601468"/>
            <a:ext cx="5924758" cy="4256532"/>
          </a:xfrm>
          <a:prstGeom prst="rect">
            <a:avLst/>
          </a:prstGeom>
        </p:spPr>
      </p:pic>
      <p:pic>
        <p:nvPicPr>
          <p:cNvPr id="8" name="Resim 7">
            <a:extLst>
              <a:ext uri="{FF2B5EF4-FFF2-40B4-BE49-F238E27FC236}">
                <a16:creationId xmlns:a16="http://schemas.microsoft.com/office/drawing/2014/main" id="{942ED03D-63BA-44A3-AED1-72C7F1047169}"/>
              </a:ext>
            </a:extLst>
          </p:cNvPr>
          <p:cNvPicPr>
            <a:picLocks noChangeAspect="1"/>
          </p:cNvPicPr>
          <p:nvPr/>
        </p:nvPicPr>
        <p:blipFill>
          <a:blip r:embed="rId3"/>
          <a:stretch>
            <a:fillRect/>
          </a:stretch>
        </p:blipFill>
        <p:spPr>
          <a:xfrm>
            <a:off x="10293312" y="4168763"/>
            <a:ext cx="1473276" cy="463574"/>
          </a:xfrm>
          <a:prstGeom prst="rect">
            <a:avLst/>
          </a:prstGeom>
        </p:spPr>
      </p:pic>
      <p:sp>
        <p:nvSpPr>
          <p:cNvPr id="9" name="Ok: Sağ 8">
            <a:extLst>
              <a:ext uri="{FF2B5EF4-FFF2-40B4-BE49-F238E27FC236}">
                <a16:creationId xmlns:a16="http://schemas.microsoft.com/office/drawing/2014/main" id="{DBD3FC9E-2672-4AB6-8BD7-7DF46C07C268}"/>
              </a:ext>
            </a:extLst>
          </p:cNvPr>
          <p:cNvSpPr/>
          <p:nvPr/>
        </p:nvSpPr>
        <p:spPr>
          <a:xfrm flipV="1">
            <a:off x="8934450" y="4205228"/>
            <a:ext cx="733425" cy="3906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56525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F4E96B45-0FFB-4C36-8C74-4EC3BE4BEDAE}"/>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3" name="Başlık 1">
            <a:extLst>
              <a:ext uri="{FF2B5EF4-FFF2-40B4-BE49-F238E27FC236}">
                <a16:creationId xmlns:a16="http://schemas.microsoft.com/office/drawing/2014/main" id="{777A74B3-4B12-4C49-B1C1-6E1EFEE2A2E3}"/>
              </a:ext>
            </a:extLst>
          </p:cNvPr>
          <p:cNvSpPr txBox="1">
            <a:spLocks/>
          </p:cNvSpPr>
          <p:nvPr/>
        </p:nvSpPr>
        <p:spPr>
          <a:xfrm>
            <a:off x="3774026" y="176817"/>
            <a:ext cx="5446174" cy="718915"/>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 Tüm Yöneticiler Paneli</a:t>
            </a:r>
          </a:p>
        </p:txBody>
      </p:sp>
      <p:sp>
        <p:nvSpPr>
          <p:cNvPr id="4" name="İçerik Yer Tutucusu 2">
            <a:extLst>
              <a:ext uri="{FF2B5EF4-FFF2-40B4-BE49-F238E27FC236}">
                <a16:creationId xmlns:a16="http://schemas.microsoft.com/office/drawing/2014/main" id="{31D754CC-76AA-403A-92B8-119980897FA3}"/>
              </a:ext>
            </a:extLst>
          </p:cNvPr>
          <p:cNvSpPr txBox="1">
            <a:spLocks/>
          </p:cNvSpPr>
          <p:nvPr/>
        </p:nvSpPr>
        <p:spPr>
          <a:xfrm>
            <a:off x="1533526" y="787782"/>
            <a:ext cx="10658474" cy="135669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Yöneticinin kendi gibi diğer  tüm yöneticileri de görebileceği liste bu paneldedir. Kayıt olmuş ancak bir yönetici ile iletişime geçmeyip durumunu </a:t>
            </a:r>
            <a:r>
              <a:rPr lang="tr-TR" dirty="0" err="1">
                <a:solidFill>
                  <a:schemeClr val="accent1"/>
                </a:solidFill>
              </a:rPr>
              <a:t>active</a:t>
            </a:r>
            <a:r>
              <a:rPr lang="tr-TR" dirty="0">
                <a:solidFill>
                  <a:schemeClr val="accent1"/>
                </a:solidFill>
              </a:rPr>
              <a:t> (aktif) etmeyen yöneticinin buradaki listede </a:t>
            </a:r>
            <a:r>
              <a:rPr lang="tr-TR" dirty="0" err="1">
                <a:solidFill>
                  <a:schemeClr val="accent1"/>
                </a:solidFill>
              </a:rPr>
              <a:t>inactive</a:t>
            </a:r>
            <a:r>
              <a:rPr lang="tr-TR" dirty="0">
                <a:solidFill>
                  <a:schemeClr val="accent1"/>
                </a:solidFill>
              </a:rPr>
              <a:t> (aktif değil) olarak gözükmesi ve aktif olana kadar giriş yapamaması sağlanmıştır.</a:t>
            </a:r>
          </a:p>
        </p:txBody>
      </p:sp>
      <p:pic>
        <p:nvPicPr>
          <p:cNvPr id="6" name="Resim 5">
            <a:extLst>
              <a:ext uri="{FF2B5EF4-FFF2-40B4-BE49-F238E27FC236}">
                <a16:creationId xmlns:a16="http://schemas.microsoft.com/office/drawing/2014/main" id="{005E54C5-E03B-4A45-BD8D-C85FA097360D}"/>
              </a:ext>
            </a:extLst>
          </p:cNvPr>
          <p:cNvPicPr>
            <a:picLocks noChangeAspect="1"/>
          </p:cNvPicPr>
          <p:nvPr/>
        </p:nvPicPr>
        <p:blipFill>
          <a:blip r:embed="rId2"/>
          <a:stretch>
            <a:fillRect/>
          </a:stretch>
        </p:blipFill>
        <p:spPr>
          <a:xfrm>
            <a:off x="2895600" y="2174396"/>
            <a:ext cx="7754626" cy="4683604"/>
          </a:xfrm>
          <a:prstGeom prst="rect">
            <a:avLst/>
          </a:prstGeom>
        </p:spPr>
      </p:pic>
    </p:spTree>
    <p:extLst>
      <p:ext uri="{BB962C8B-B14F-4D97-AF65-F5344CB8AC3E}">
        <p14:creationId xmlns:p14="http://schemas.microsoft.com/office/powerpoint/2010/main" val="155908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79FA4CBE-3946-48F9-B66B-FDD95432070D}"/>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4" name="Resim 3">
            <a:extLst>
              <a:ext uri="{FF2B5EF4-FFF2-40B4-BE49-F238E27FC236}">
                <a16:creationId xmlns:a16="http://schemas.microsoft.com/office/drawing/2014/main" id="{83AF809D-5568-4A9F-8F76-17CAA26A7AD1}"/>
              </a:ext>
            </a:extLst>
          </p:cNvPr>
          <p:cNvPicPr>
            <a:picLocks noChangeAspect="1"/>
          </p:cNvPicPr>
          <p:nvPr/>
        </p:nvPicPr>
        <p:blipFill>
          <a:blip r:embed="rId2"/>
          <a:stretch>
            <a:fillRect/>
          </a:stretch>
        </p:blipFill>
        <p:spPr>
          <a:xfrm>
            <a:off x="3635236" y="2076204"/>
            <a:ext cx="5416828" cy="4781796"/>
          </a:xfrm>
          <a:prstGeom prst="rect">
            <a:avLst/>
          </a:prstGeom>
        </p:spPr>
      </p:pic>
      <p:sp>
        <p:nvSpPr>
          <p:cNvPr id="5" name="Başlık 1">
            <a:extLst>
              <a:ext uri="{FF2B5EF4-FFF2-40B4-BE49-F238E27FC236}">
                <a16:creationId xmlns:a16="http://schemas.microsoft.com/office/drawing/2014/main" id="{084BFB68-C3E0-442E-9A24-4A50D8F524EA}"/>
              </a:ext>
            </a:extLst>
          </p:cNvPr>
          <p:cNvSpPr txBox="1">
            <a:spLocks/>
          </p:cNvSpPr>
          <p:nvPr/>
        </p:nvSpPr>
        <p:spPr>
          <a:xfrm>
            <a:off x="3276600" y="68867"/>
            <a:ext cx="7381874" cy="718915"/>
          </a:xfrm>
          <a:prstGeom prst="rect">
            <a:avLst/>
          </a:prstGeom>
        </p:spPr>
        <p:txBody>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 Tüm Yöneticiler Paneli (Devamı)</a:t>
            </a:r>
          </a:p>
        </p:txBody>
      </p:sp>
      <p:sp>
        <p:nvSpPr>
          <p:cNvPr id="6" name="İçerik Yer Tutucusu 2">
            <a:extLst>
              <a:ext uri="{FF2B5EF4-FFF2-40B4-BE49-F238E27FC236}">
                <a16:creationId xmlns:a16="http://schemas.microsoft.com/office/drawing/2014/main" id="{01BAE2B4-4EAC-430A-9863-B9903D3FBBE2}"/>
              </a:ext>
            </a:extLst>
          </p:cNvPr>
          <p:cNvSpPr txBox="1">
            <a:spLocks/>
          </p:cNvSpPr>
          <p:nvPr/>
        </p:nvSpPr>
        <p:spPr>
          <a:xfrm>
            <a:off x="1533526" y="787782"/>
            <a:ext cx="10658474" cy="135669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Resimde , liste kolonunda yazan bilgiler yani yöneticilerin hangi </a:t>
            </a:r>
            <a:r>
              <a:rPr lang="tr-TR" dirty="0" err="1">
                <a:solidFill>
                  <a:schemeClr val="accent1"/>
                </a:solidFill>
              </a:rPr>
              <a:t>bilgilerininin</a:t>
            </a:r>
            <a:r>
              <a:rPr lang="tr-TR" dirty="0">
                <a:solidFill>
                  <a:schemeClr val="accent1"/>
                </a:solidFill>
              </a:rPr>
              <a:t> listede  gözüktüğü gösterilmiştir.</a:t>
            </a:r>
          </a:p>
        </p:txBody>
      </p:sp>
    </p:spTree>
    <p:extLst>
      <p:ext uri="{BB962C8B-B14F-4D97-AF65-F5344CB8AC3E}">
        <p14:creationId xmlns:p14="http://schemas.microsoft.com/office/powerpoint/2010/main" val="2618751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B99D25-6A61-4BE2-9432-09E4311E7DAC}"/>
              </a:ext>
            </a:extLst>
          </p:cNvPr>
          <p:cNvSpPr>
            <a:spLocks noGrp="1"/>
          </p:cNvSpPr>
          <p:nvPr>
            <p:ph type="title"/>
          </p:nvPr>
        </p:nvSpPr>
        <p:spPr>
          <a:xfrm>
            <a:off x="3983576" y="157767"/>
            <a:ext cx="4788950" cy="718915"/>
          </a:xfrm>
        </p:spPr>
        <p:txBody>
          <a:bodyPr/>
          <a:lstStyle/>
          <a:p>
            <a:r>
              <a:rPr lang="tr-TR" dirty="0"/>
              <a:t>Yönetici Profili Paneli</a:t>
            </a:r>
          </a:p>
        </p:txBody>
      </p:sp>
      <p:sp>
        <p:nvSpPr>
          <p:cNvPr id="4" name="Slayt Numarası Yer Tutucusu 3">
            <a:extLst>
              <a:ext uri="{FF2B5EF4-FFF2-40B4-BE49-F238E27FC236}">
                <a16:creationId xmlns:a16="http://schemas.microsoft.com/office/drawing/2014/main" id="{B8945A84-030D-4F9C-B9D5-02A4B9A03300}"/>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2" name="Resim 11">
            <a:extLst>
              <a:ext uri="{FF2B5EF4-FFF2-40B4-BE49-F238E27FC236}">
                <a16:creationId xmlns:a16="http://schemas.microsoft.com/office/drawing/2014/main" id="{68092717-AEE3-4580-8D4D-1AA02762DBD2}"/>
              </a:ext>
            </a:extLst>
          </p:cNvPr>
          <p:cNvPicPr>
            <a:picLocks noChangeAspect="1"/>
          </p:cNvPicPr>
          <p:nvPr/>
        </p:nvPicPr>
        <p:blipFill>
          <a:blip r:embed="rId2"/>
          <a:stretch>
            <a:fillRect/>
          </a:stretch>
        </p:blipFill>
        <p:spPr>
          <a:xfrm>
            <a:off x="3171825" y="2106929"/>
            <a:ext cx="7705930" cy="4751071"/>
          </a:xfrm>
          <a:prstGeom prst="rect">
            <a:avLst/>
          </a:prstGeom>
        </p:spPr>
      </p:pic>
      <p:sp>
        <p:nvSpPr>
          <p:cNvPr id="13" name="İçerik Yer Tutucusu 2">
            <a:extLst>
              <a:ext uri="{FF2B5EF4-FFF2-40B4-BE49-F238E27FC236}">
                <a16:creationId xmlns:a16="http://schemas.microsoft.com/office/drawing/2014/main" id="{B3EF17CD-6018-4898-9E45-D62377ACA75E}"/>
              </a:ext>
            </a:extLst>
          </p:cNvPr>
          <p:cNvSpPr txBox="1">
            <a:spLocks/>
          </p:cNvSpPr>
          <p:nvPr/>
        </p:nvSpPr>
        <p:spPr>
          <a:xfrm>
            <a:off x="1533526" y="787782"/>
            <a:ext cx="10658474" cy="135669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Bu panelde , giriş yapmış olan yöneticinin kendi bilgilerini ve profil fotoğrafını görebileceği paneldir.</a:t>
            </a:r>
          </a:p>
        </p:txBody>
      </p:sp>
    </p:spTree>
    <p:extLst>
      <p:ext uri="{BB962C8B-B14F-4D97-AF65-F5344CB8AC3E}">
        <p14:creationId xmlns:p14="http://schemas.microsoft.com/office/powerpoint/2010/main" val="186124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3974050" y="328312"/>
            <a:ext cx="4484150" cy="918940"/>
          </a:xfrm>
        </p:spPr>
        <p:txBody>
          <a:bodyPr>
            <a:normAutofit fontScale="90000"/>
          </a:bodyPr>
          <a:lstStyle/>
          <a:p>
            <a:pPr algn="ctr"/>
            <a:r>
              <a:rPr lang="tr-TR" dirty="0"/>
              <a:t>Öğrenci Girişi Paneli</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725031" y="1152907"/>
            <a:ext cx="7370588" cy="1299509"/>
          </a:xfrm>
        </p:spPr>
        <p:txBody>
          <a:bodyPr>
            <a:normAutofit/>
          </a:bodyPr>
          <a:lstStyle/>
          <a:p>
            <a:pPr algn="just"/>
            <a:r>
              <a:rPr lang="tr-TR" dirty="0"/>
              <a:t>Yalnızca kayıtlı öğrencilerin ,sınıfını ve okul numarasını girerek giriş yaptığı ,kendisi hakkındaki kişisel bilgilerine bakabileceği bir öğrenci giriş sayfasıdır. </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a:extLst>
              <a:ext uri="{FF2B5EF4-FFF2-40B4-BE49-F238E27FC236}">
                <a16:creationId xmlns:a16="http://schemas.microsoft.com/office/drawing/2014/main" id="{2468483A-7061-4900-ADE6-A1F057061191}"/>
              </a:ext>
            </a:extLst>
          </p:cNvPr>
          <p:cNvPicPr>
            <a:picLocks noChangeAspect="1"/>
          </p:cNvPicPr>
          <p:nvPr/>
        </p:nvPicPr>
        <p:blipFill>
          <a:blip r:embed="rId2"/>
          <a:stretch>
            <a:fillRect/>
          </a:stretch>
        </p:blipFill>
        <p:spPr>
          <a:xfrm>
            <a:off x="2725031" y="2181713"/>
            <a:ext cx="7370588" cy="4447744"/>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234ACD-7A3B-411D-AA34-259ACD57A0E2}"/>
              </a:ext>
            </a:extLst>
          </p:cNvPr>
          <p:cNvSpPr>
            <a:spLocks noGrp="1"/>
          </p:cNvSpPr>
          <p:nvPr>
            <p:ph type="title"/>
          </p:nvPr>
        </p:nvSpPr>
        <p:spPr>
          <a:xfrm>
            <a:off x="3202525" y="246913"/>
            <a:ext cx="6398675" cy="699865"/>
          </a:xfrm>
        </p:spPr>
        <p:txBody>
          <a:bodyPr/>
          <a:lstStyle/>
          <a:p>
            <a:r>
              <a:rPr lang="tr-TR" dirty="0"/>
              <a:t>Yönetici Güncelleme Paneli</a:t>
            </a:r>
          </a:p>
        </p:txBody>
      </p:sp>
      <p:sp>
        <p:nvSpPr>
          <p:cNvPr id="4" name="Slayt Numarası Yer Tutucusu 3">
            <a:extLst>
              <a:ext uri="{FF2B5EF4-FFF2-40B4-BE49-F238E27FC236}">
                <a16:creationId xmlns:a16="http://schemas.microsoft.com/office/drawing/2014/main" id="{C7E7AB5E-AD1C-4EDA-B933-C325F16EF2E8}"/>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5" name="İçerik Yer Tutucusu 2">
            <a:extLst>
              <a:ext uri="{FF2B5EF4-FFF2-40B4-BE49-F238E27FC236}">
                <a16:creationId xmlns:a16="http://schemas.microsoft.com/office/drawing/2014/main" id="{CFFFAA4F-CB86-4185-90AD-A6EDD9593D7D}"/>
              </a:ext>
            </a:extLst>
          </p:cNvPr>
          <p:cNvSpPr txBox="1">
            <a:spLocks/>
          </p:cNvSpPr>
          <p:nvPr/>
        </p:nvSpPr>
        <p:spPr>
          <a:xfrm>
            <a:off x="1400381" y="946778"/>
            <a:ext cx="10658474" cy="213639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solidFill>
                  <a:schemeClr val="accent1"/>
                </a:solidFill>
              </a:rPr>
              <a:t>Giriş yapmış olan yönetici , yönetici profili panelinde bulunan kendi bilgilerinden Ad Soyadında veya E-postasında ya da her ikisinde bir değişiklik yapmak için Profili Düzenle butonuna basarsa kendini bu panelde (yönetici düzenleyip güncelleme panelinde) bulacaktır. Değişiklik yaptığı bilgileri de kaydetmek için Profili Güncelle butonuna basması yeterli olacaktır.</a:t>
            </a:r>
          </a:p>
        </p:txBody>
      </p:sp>
      <p:pic>
        <p:nvPicPr>
          <p:cNvPr id="7" name="Resim 6">
            <a:extLst>
              <a:ext uri="{FF2B5EF4-FFF2-40B4-BE49-F238E27FC236}">
                <a16:creationId xmlns:a16="http://schemas.microsoft.com/office/drawing/2014/main" id="{CF89E24A-7936-4AED-8AC0-7EAA724EC926}"/>
              </a:ext>
            </a:extLst>
          </p:cNvPr>
          <p:cNvPicPr>
            <a:picLocks noChangeAspect="1"/>
          </p:cNvPicPr>
          <p:nvPr/>
        </p:nvPicPr>
        <p:blipFill>
          <a:blip r:embed="rId2"/>
          <a:stretch>
            <a:fillRect/>
          </a:stretch>
        </p:blipFill>
        <p:spPr>
          <a:xfrm>
            <a:off x="4076495" y="3179919"/>
            <a:ext cx="7982360" cy="3257717"/>
          </a:xfrm>
          <a:prstGeom prst="rect">
            <a:avLst/>
          </a:prstGeom>
        </p:spPr>
      </p:pic>
      <p:pic>
        <p:nvPicPr>
          <p:cNvPr id="9" name="Resim 8">
            <a:extLst>
              <a:ext uri="{FF2B5EF4-FFF2-40B4-BE49-F238E27FC236}">
                <a16:creationId xmlns:a16="http://schemas.microsoft.com/office/drawing/2014/main" id="{F1C0C72B-95DE-47F7-B68F-A2E359DDB2E2}"/>
              </a:ext>
            </a:extLst>
          </p:cNvPr>
          <p:cNvPicPr>
            <a:picLocks noChangeAspect="1"/>
          </p:cNvPicPr>
          <p:nvPr/>
        </p:nvPicPr>
        <p:blipFill rotWithShape="1">
          <a:blip r:embed="rId3"/>
          <a:srcRect l="5454" t="12601" r="4550" b="13285"/>
          <a:stretch/>
        </p:blipFill>
        <p:spPr>
          <a:xfrm>
            <a:off x="1533526" y="4757305"/>
            <a:ext cx="1333499" cy="424295"/>
          </a:xfrm>
          <a:prstGeom prst="rect">
            <a:avLst/>
          </a:prstGeom>
        </p:spPr>
      </p:pic>
      <p:sp>
        <p:nvSpPr>
          <p:cNvPr id="10" name="Ok: Sağ 9">
            <a:extLst>
              <a:ext uri="{FF2B5EF4-FFF2-40B4-BE49-F238E27FC236}">
                <a16:creationId xmlns:a16="http://schemas.microsoft.com/office/drawing/2014/main" id="{3178B9D2-D95B-415B-B1F7-42900DD4F114}"/>
              </a:ext>
            </a:extLst>
          </p:cNvPr>
          <p:cNvSpPr/>
          <p:nvPr/>
        </p:nvSpPr>
        <p:spPr>
          <a:xfrm flipV="1">
            <a:off x="3105047" y="4790957"/>
            <a:ext cx="733425" cy="39064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95477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620190" y="1367149"/>
            <a:ext cx="10086553" cy="5364265"/>
          </a:xfrm>
        </p:spPr>
        <p:txBody>
          <a:bodyPr>
            <a:normAutofit/>
          </a:bodyPr>
          <a:lstStyle/>
          <a:p>
            <a:pPr algn="just"/>
            <a:r>
              <a:rPr lang="tr-TR" dirty="0"/>
              <a:t>Sonuç olarak ; kayıtlı yöneticilerin kolaylıkla öğrenci ekleyip , silip , güncelleyebileceği , yeni yönetici kaydının yapılabildiği aynı zamanda kayıtlı olan öğrencilerin kendi bilgilerini görebileceği ve yöneticilerinde kendi profil bilgilerini güncelleyebileceği bir öğrenci kayıt web sitesi oluşturulmuş oldu.</a:t>
            </a:r>
            <a:endParaRPr lang="en-US" dirty="0"/>
          </a:p>
        </p:txBody>
      </p:sp>
    </p:spTree>
    <p:extLst>
      <p:ext uri="{BB962C8B-B14F-4D97-AF65-F5344CB8AC3E}">
        <p14:creationId xmlns:p14="http://schemas.microsoft.com/office/powerpoint/2010/main" val="269758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571625" y="1458518"/>
            <a:ext cx="10753725" cy="4622972"/>
          </a:xfrm>
        </p:spPr>
        <p:txBody>
          <a:bodyPr/>
          <a:lstStyle/>
          <a:p>
            <a:r>
              <a:rPr lang="tr-TR" dirty="0"/>
              <a:t>W3bai.com </a:t>
            </a:r>
            <a:br>
              <a:rPr lang="tr-TR" dirty="0"/>
            </a:br>
            <a:r>
              <a:rPr lang="tr-TR" dirty="0"/>
              <a:t>(</a:t>
            </a:r>
            <a:r>
              <a:rPr lang="tr-TR" dirty="0">
                <a:hlinkClick r:id="rId2"/>
              </a:rPr>
              <a:t>https://www.w3bai.com/tr/php/php_mysql_create.html</a:t>
            </a:r>
            <a:r>
              <a:rPr lang="tr-TR" dirty="0"/>
              <a:t>)</a:t>
            </a:r>
          </a:p>
          <a:p>
            <a:r>
              <a:rPr lang="tr-TR" dirty="0"/>
              <a:t>hrzafer.com </a:t>
            </a:r>
          </a:p>
          <a:p>
            <a:pPr marL="0" indent="0">
              <a:buNone/>
            </a:pPr>
            <a:r>
              <a:rPr lang="tr-TR" dirty="0"/>
              <a:t>      (</a:t>
            </a:r>
            <a:r>
              <a:rPr lang="tr-TR" dirty="0">
                <a:hlinkClick r:id="rId3"/>
              </a:rPr>
              <a:t>http://hrzafer.com/sql-06-order-by-sıralama</a:t>
            </a:r>
            <a:r>
              <a:rPr lang="tr-TR" dirty="0"/>
              <a:t>)</a:t>
            </a:r>
          </a:p>
          <a:p>
            <a:r>
              <a:rPr lang="tr-TR" dirty="0"/>
              <a:t>Tasarimkodlama.com</a:t>
            </a:r>
          </a:p>
          <a:p>
            <a:pPr marL="0" indent="0">
              <a:buNone/>
            </a:pPr>
            <a:r>
              <a:rPr lang="tr-TR" dirty="0"/>
              <a:t>      (</a:t>
            </a:r>
            <a:r>
              <a:rPr lang="tr-TR" dirty="0">
                <a:hlinkClick r:id="rId4"/>
              </a:rPr>
              <a:t>https://www.tasarimkodlama.com/veritabani/mysql/mysql-order-by-kullanimi/</a:t>
            </a:r>
            <a:r>
              <a:rPr lang="tr-TR" dirty="0"/>
              <a:t>)</a:t>
            </a:r>
          </a:p>
          <a:p>
            <a:r>
              <a:rPr lang="tr-TR" dirty="0"/>
              <a:t>Dijitalders.com</a:t>
            </a:r>
          </a:p>
          <a:p>
            <a:pPr marL="0" indent="0">
              <a:buNone/>
            </a:pPr>
            <a:r>
              <a:rPr lang="tr-TR" dirty="0"/>
              <a:t>      (</a:t>
            </a:r>
            <a:r>
              <a:rPr lang="tr-TR" dirty="0">
                <a:hlinkClick r:id="rId5"/>
              </a:rPr>
              <a:t>https://www.dijitalders.com/icerik/14/799/mysql_ile_veritabani_baglanti_fonksiyonlari.html</a:t>
            </a:r>
            <a:r>
              <a:rPr lang="tr-TR" dirty="0"/>
              <a:t>)</a:t>
            </a:r>
          </a:p>
          <a:p>
            <a:pPr marL="0" indent="0">
              <a:buNone/>
            </a:pPr>
            <a:endParaRPr lang="tr-TR" dirty="0"/>
          </a:p>
          <a:p>
            <a:endParaRPr lang="tr-TR" dirty="0"/>
          </a:p>
          <a:p>
            <a:pPr marL="0" indent="0">
              <a:buNone/>
            </a:pP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Resim 6">
            <a:hlinkClick r:id="rId6"/>
            <a:extLst>
              <a:ext uri="{FF2B5EF4-FFF2-40B4-BE49-F238E27FC236}">
                <a16:creationId xmlns:a16="http://schemas.microsoft.com/office/drawing/2014/main" id="{0A675831-3AA0-4363-AC92-D034C6551F3F}"/>
              </a:ext>
            </a:extLst>
          </p:cNvPr>
          <p:cNvPicPr>
            <a:picLocks noChangeAspect="1"/>
          </p:cNvPicPr>
          <p:nvPr/>
        </p:nvPicPr>
        <p:blipFill>
          <a:blip r:embed="rId7"/>
          <a:stretch>
            <a:fillRect/>
          </a:stretch>
        </p:blipFill>
        <p:spPr>
          <a:xfrm>
            <a:off x="10292020" y="5094459"/>
            <a:ext cx="1778435" cy="1633526"/>
          </a:xfrm>
          <a:prstGeom prst="rect">
            <a:avLst/>
          </a:prstGeom>
        </p:spPr>
      </p:pic>
      <p:sp>
        <p:nvSpPr>
          <p:cNvPr id="8" name="Dikdörtgen 7">
            <a:extLst>
              <a:ext uri="{FF2B5EF4-FFF2-40B4-BE49-F238E27FC236}">
                <a16:creationId xmlns:a16="http://schemas.microsoft.com/office/drawing/2014/main" id="{03FCA83D-C5FB-435B-A2B5-B2A5937640CC}"/>
              </a:ext>
            </a:extLst>
          </p:cNvPr>
          <p:cNvSpPr/>
          <p:nvPr/>
        </p:nvSpPr>
        <p:spPr>
          <a:xfrm>
            <a:off x="9508970" y="6450986"/>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8"/>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003453" y="5057069"/>
            <a:ext cx="5972961" cy="16931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2667969"/>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096000" y="5158863"/>
            <a:ext cx="5754676" cy="1489597"/>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Büşra Koçyiğit</a:t>
            </a:r>
            <a:br>
              <a:rPr lang="tr-TR" b="1" dirty="0">
                <a:solidFill>
                  <a:schemeClr val="tx1"/>
                </a:solidFill>
              </a:rPr>
            </a:br>
            <a:r>
              <a:rPr lang="tr-TR" dirty="0">
                <a:solidFill>
                  <a:schemeClr val="tx1"/>
                </a:solidFill>
              </a:rPr>
              <a:t>E-posta                       : kocyigitbusra869@gmail.com</a:t>
            </a:r>
          </a:p>
          <a:p>
            <a:r>
              <a:rPr lang="tr-TR" dirty="0">
                <a:solidFill>
                  <a:schemeClr val="tx1"/>
                </a:solidFill>
              </a:rPr>
              <a:t>Tarih                            : 04/09/2021</a:t>
            </a:r>
          </a:p>
          <a:p>
            <a:r>
              <a:rPr lang="tr-TR" dirty="0">
                <a:solidFill>
                  <a:schemeClr val="tx1"/>
                </a:solidFill>
              </a:rPr>
              <a:t>Sürüm                         : v1</a:t>
            </a:r>
          </a:p>
        </p:txBody>
      </p:sp>
      <p:pic>
        <p:nvPicPr>
          <p:cNvPr id="3" name="Resim 2">
            <a:hlinkClick r:id="rId2"/>
            <a:extLst>
              <a:ext uri="{FF2B5EF4-FFF2-40B4-BE49-F238E27FC236}">
                <a16:creationId xmlns:a16="http://schemas.microsoft.com/office/drawing/2014/main" id="{440EE4E6-0C22-460A-B557-4DBCDB068E2C}"/>
              </a:ext>
            </a:extLst>
          </p:cNvPr>
          <p:cNvPicPr>
            <a:picLocks noChangeAspect="1"/>
          </p:cNvPicPr>
          <p:nvPr/>
        </p:nvPicPr>
        <p:blipFill>
          <a:blip r:embed="rId3"/>
          <a:stretch>
            <a:fillRect/>
          </a:stretch>
        </p:blipFill>
        <p:spPr>
          <a:xfrm>
            <a:off x="725718" y="-76634"/>
            <a:ext cx="1778435" cy="1633526"/>
          </a:xfrm>
          <a:prstGeom prst="rect">
            <a:avLst/>
          </a:prstGeom>
        </p:spPr>
      </p:pic>
      <p:sp>
        <p:nvSpPr>
          <p:cNvPr id="5" name="Dikdörtgen 4">
            <a:extLst>
              <a:ext uri="{FF2B5EF4-FFF2-40B4-BE49-F238E27FC236}">
                <a16:creationId xmlns:a16="http://schemas.microsoft.com/office/drawing/2014/main" id="{3DD86D6B-863B-40CB-B844-8D3FB742F68D}"/>
              </a:ext>
            </a:extLst>
          </p:cNvPr>
          <p:cNvSpPr/>
          <p:nvPr/>
        </p:nvSpPr>
        <p:spPr>
          <a:xfrm>
            <a:off x="531812" y="1355803"/>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4"/>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
        <p:nvSpPr>
          <p:cNvPr id="11" name="Alt Başlık 2">
            <a:extLst>
              <a:ext uri="{FF2B5EF4-FFF2-40B4-BE49-F238E27FC236}">
                <a16:creationId xmlns:a16="http://schemas.microsoft.com/office/drawing/2014/main" id="{2ADB8702-2CF7-4796-9D02-4E0DE36007D0}"/>
              </a:ext>
            </a:extLst>
          </p:cNvPr>
          <p:cNvSpPr txBox="1">
            <a:spLocks/>
          </p:cNvSpPr>
          <p:nvPr/>
        </p:nvSpPr>
        <p:spPr>
          <a:xfrm>
            <a:off x="3653611" y="59672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pic>
        <p:nvPicPr>
          <p:cNvPr id="12" name="Picture 6" descr="These are the Skills that You Need to Hone to Become a Software Engineer">
            <a:extLst>
              <a:ext uri="{FF2B5EF4-FFF2-40B4-BE49-F238E27FC236}">
                <a16:creationId xmlns:a16="http://schemas.microsoft.com/office/drawing/2014/main" id="{0632FBCB-F34B-462F-B8B8-95EEB20FD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6429" y="130029"/>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375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8F6CC420-3D70-4CEC-B62D-53E367CC38E3}"/>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
        <p:nvSpPr>
          <p:cNvPr id="5" name="İçerik Yer Tutucusu 2">
            <a:extLst>
              <a:ext uri="{FF2B5EF4-FFF2-40B4-BE49-F238E27FC236}">
                <a16:creationId xmlns:a16="http://schemas.microsoft.com/office/drawing/2014/main" id="{EBEF42EB-AE64-4948-A28A-8A4D1A6B0389}"/>
              </a:ext>
            </a:extLst>
          </p:cNvPr>
          <p:cNvSpPr txBox="1">
            <a:spLocks/>
          </p:cNvSpPr>
          <p:nvPr/>
        </p:nvSpPr>
        <p:spPr>
          <a:xfrm>
            <a:off x="1914525" y="163894"/>
            <a:ext cx="9090026" cy="2026856"/>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endParaRPr lang="en-US" dirty="0"/>
          </a:p>
        </p:txBody>
      </p:sp>
      <p:sp>
        <p:nvSpPr>
          <p:cNvPr id="8" name="İçerik Yer Tutucusu 2">
            <a:extLst>
              <a:ext uri="{FF2B5EF4-FFF2-40B4-BE49-F238E27FC236}">
                <a16:creationId xmlns:a16="http://schemas.microsoft.com/office/drawing/2014/main" id="{F9021E95-2702-42E4-AC18-D9EAACBB3175}"/>
              </a:ext>
            </a:extLst>
          </p:cNvPr>
          <p:cNvSpPr txBox="1">
            <a:spLocks/>
          </p:cNvSpPr>
          <p:nvPr/>
        </p:nvSpPr>
        <p:spPr>
          <a:xfrm>
            <a:off x="1819275" y="857249"/>
            <a:ext cx="9715499" cy="18669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t>Öğrencinin sınıfını girerken , </a:t>
            </a:r>
            <a:r>
              <a:rPr lang="tr-TR" dirty="0" err="1"/>
              <a:t>option</a:t>
            </a:r>
            <a:r>
              <a:rPr lang="tr-TR" dirty="0"/>
              <a:t> </a:t>
            </a:r>
            <a:r>
              <a:rPr lang="tr-TR" dirty="0" err="1"/>
              <a:t>value</a:t>
            </a:r>
            <a:r>
              <a:rPr lang="tr-TR" dirty="0"/>
              <a:t>  yazdıktan sonra = operatörü ile karşısına tanımladığımız  değeri  yazıyoruz. Öğrencinin okul numarasını girerken istenilen biçimi  0 ile 9 arasındaki rakamlar  kullanılabilir ve 6 haneli olmak üzere belirleyip ardından giriş yap butonunu ekliyoruz ve öğrencinin artık kişisel bilgilerini görebileceği ( eğer kayıtlı ise </a:t>
            </a:r>
            <a:r>
              <a:rPr lang="tr-TR" dirty="0" err="1"/>
              <a:t>tabiki</a:t>
            </a:r>
            <a:r>
              <a:rPr lang="tr-TR" dirty="0"/>
              <a:t>) sayfaya aktarılmasını sağlıyoruz.</a:t>
            </a:r>
            <a:endParaRPr lang="en-US" dirty="0"/>
          </a:p>
        </p:txBody>
      </p:sp>
      <p:pic>
        <p:nvPicPr>
          <p:cNvPr id="4" name="Resim 3">
            <a:extLst>
              <a:ext uri="{FF2B5EF4-FFF2-40B4-BE49-F238E27FC236}">
                <a16:creationId xmlns:a16="http://schemas.microsoft.com/office/drawing/2014/main" id="{F55FA89A-A5CC-4CE7-9B4E-3F28304C0486}"/>
              </a:ext>
            </a:extLst>
          </p:cNvPr>
          <p:cNvPicPr>
            <a:picLocks noChangeAspect="1"/>
          </p:cNvPicPr>
          <p:nvPr/>
        </p:nvPicPr>
        <p:blipFill>
          <a:blip r:embed="rId2"/>
          <a:stretch>
            <a:fillRect/>
          </a:stretch>
        </p:blipFill>
        <p:spPr>
          <a:xfrm>
            <a:off x="2307701" y="2847132"/>
            <a:ext cx="3233196" cy="4010868"/>
          </a:xfrm>
          <a:prstGeom prst="rect">
            <a:avLst/>
          </a:prstGeom>
        </p:spPr>
      </p:pic>
      <p:sp>
        <p:nvSpPr>
          <p:cNvPr id="10" name="Başlık 1">
            <a:extLst>
              <a:ext uri="{FF2B5EF4-FFF2-40B4-BE49-F238E27FC236}">
                <a16:creationId xmlns:a16="http://schemas.microsoft.com/office/drawing/2014/main" id="{B668347E-6BCF-4230-ADC9-99FDFF2A08D2}"/>
              </a:ext>
            </a:extLst>
          </p:cNvPr>
          <p:cNvSpPr txBox="1">
            <a:spLocks/>
          </p:cNvSpPr>
          <p:nvPr/>
        </p:nvSpPr>
        <p:spPr>
          <a:xfrm>
            <a:off x="2926300" y="96395"/>
            <a:ext cx="6836825" cy="693356"/>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Girişi Paneli (Devamı)</a:t>
            </a:r>
            <a:endParaRPr lang="en-US" dirty="0"/>
          </a:p>
        </p:txBody>
      </p:sp>
      <p:pic>
        <p:nvPicPr>
          <p:cNvPr id="11" name="Resim 10">
            <a:extLst>
              <a:ext uri="{FF2B5EF4-FFF2-40B4-BE49-F238E27FC236}">
                <a16:creationId xmlns:a16="http://schemas.microsoft.com/office/drawing/2014/main" id="{DE1E771B-D537-479A-8B09-E11676C7BC21}"/>
              </a:ext>
            </a:extLst>
          </p:cNvPr>
          <p:cNvPicPr>
            <a:picLocks noChangeAspect="1"/>
          </p:cNvPicPr>
          <p:nvPr/>
        </p:nvPicPr>
        <p:blipFill>
          <a:blip r:embed="rId3"/>
          <a:stretch>
            <a:fillRect/>
          </a:stretch>
        </p:blipFill>
        <p:spPr>
          <a:xfrm>
            <a:off x="6953250" y="2847132"/>
            <a:ext cx="4051301" cy="4009100"/>
          </a:xfrm>
          <a:prstGeom prst="rect">
            <a:avLst/>
          </a:prstGeom>
        </p:spPr>
      </p:pic>
    </p:spTree>
    <p:extLst>
      <p:ext uri="{BB962C8B-B14F-4D97-AF65-F5344CB8AC3E}">
        <p14:creationId xmlns:p14="http://schemas.microsoft.com/office/powerpoint/2010/main" val="70454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26D6D888-FDFC-4198-8EDA-C45C362F4B9F}"/>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5" name="İçerik Yer Tutucusu 2">
            <a:extLst>
              <a:ext uri="{FF2B5EF4-FFF2-40B4-BE49-F238E27FC236}">
                <a16:creationId xmlns:a16="http://schemas.microsoft.com/office/drawing/2014/main" id="{35EA2DC1-13BE-4990-B1C6-17582D6895E6}"/>
              </a:ext>
            </a:extLst>
          </p:cNvPr>
          <p:cNvSpPr txBox="1">
            <a:spLocks/>
          </p:cNvSpPr>
          <p:nvPr/>
        </p:nvSpPr>
        <p:spPr>
          <a:xfrm>
            <a:off x="1798357" y="970343"/>
            <a:ext cx="10326967" cy="216338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err="1"/>
              <a:t>İsset</a:t>
            </a:r>
            <a:r>
              <a:rPr lang="tr-TR" dirty="0"/>
              <a:t> ile okul numarasını ve sınıf numarasını yazdığımız </a:t>
            </a:r>
            <a:r>
              <a:rPr lang="tr-TR" dirty="0" err="1"/>
              <a:t>session’un</a:t>
            </a:r>
            <a:r>
              <a:rPr lang="tr-TR" dirty="0"/>
              <a:t> boş olup olmadığı kontrol edilir ve eğer boş değilse ( !</a:t>
            </a:r>
            <a:r>
              <a:rPr lang="tr-TR" dirty="0" err="1"/>
              <a:t>empty</a:t>
            </a:r>
            <a:r>
              <a:rPr lang="tr-TR" dirty="0"/>
              <a:t>), girilen okul numarası ve sınıf numarası birbiriyle eşleştiği takdirde ( başta </a:t>
            </a:r>
            <a:r>
              <a:rPr lang="tr-TR" dirty="0" err="1"/>
              <a:t>if</a:t>
            </a:r>
            <a:r>
              <a:rPr lang="tr-TR" dirty="0"/>
              <a:t> demişiz) </a:t>
            </a:r>
            <a:r>
              <a:rPr lang="tr-TR" dirty="0" err="1"/>
              <a:t>veritabanında</a:t>
            </a:r>
            <a:r>
              <a:rPr lang="tr-TR" dirty="0"/>
              <a:t> </a:t>
            </a:r>
            <a:r>
              <a:rPr lang="tr-TR" dirty="0" err="1"/>
              <a:t>query</a:t>
            </a:r>
            <a:r>
              <a:rPr lang="tr-TR" dirty="0"/>
              <a:t>(sorgu) yaparak gidip </a:t>
            </a:r>
            <a:r>
              <a:rPr lang="tr-TR" dirty="0" err="1"/>
              <a:t>veritabanından</a:t>
            </a:r>
            <a:r>
              <a:rPr lang="tr-TR" dirty="0"/>
              <a:t> bu girilen okul numarasını ve sınıf numarasını  </a:t>
            </a:r>
            <a:r>
              <a:rPr lang="tr-TR" dirty="0" err="1"/>
              <a:t>student_info</a:t>
            </a:r>
            <a:r>
              <a:rPr lang="tr-TR" dirty="0"/>
              <a:t> tablosundan çekip getirir ardından  çağrılan okul numarası ve sınıf numarasına ait sorgu sonuç satırını getirir. Bu satırda da öğrencinin okul </a:t>
            </a:r>
            <a:r>
              <a:rPr lang="tr-TR" dirty="0" err="1"/>
              <a:t>numarası,ismi,sınıfı</a:t>
            </a:r>
            <a:r>
              <a:rPr lang="tr-TR" dirty="0"/>
              <a:t>, fotoğrafı ve ebeveyn iletişim numarası yer alır.</a:t>
            </a:r>
            <a:endParaRPr lang="en-US" dirty="0"/>
          </a:p>
        </p:txBody>
      </p:sp>
      <p:pic>
        <p:nvPicPr>
          <p:cNvPr id="7" name="Resim 6">
            <a:extLst>
              <a:ext uri="{FF2B5EF4-FFF2-40B4-BE49-F238E27FC236}">
                <a16:creationId xmlns:a16="http://schemas.microsoft.com/office/drawing/2014/main" id="{E1BD9FA6-30F5-4422-B9AE-BC3073A26632}"/>
              </a:ext>
            </a:extLst>
          </p:cNvPr>
          <p:cNvPicPr>
            <a:picLocks noChangeAspect="1"/>
          </p:cNvPicPr>
          <p:nvPr/>
        </p:nvPicPr>
        <p:blipFill>
          <a:blip r:embed="rId2"/>
          <a:stretch>
            <a:fillRect/>
          </a:stretch>
        </p:blipFill>
        <p:spPr>
          <a:xfrm>
            <a:off x="3613622" y="3219380"/>
            <a:ext cx="5383855" cy="3638620"/>
          </a:xfrm>
          <a:prstGeom prst="rect">
            <a:avLst/>
          </a:prstGeom>
        </p:spPr>
      </p:pic>
      <p:sp>
        <p:nvSpPr>
          <p:cNvPr id="6" name="Başlık 1">
            <a:extLst>
              <a:ext uri="{FF2B5EF4-FFF2-40B4-BE49-F238E27FC236}">
                <a16:creationId xmlns:a16="http://schemas.microsoft.com/office/drawing/2014/main" id="{87CFFBE7-A418-4B9F-BC17-DFB293C581A1}"/>
              </a:ext>
            </a:extLst>
          </p:cNvPr>
          <p:cNvSpPr txBox="1">
            <a:spLocks/>
          </p:cNvSpPr>
          <p:nvPr/>
        </p:nvSpPr>
        <p:spPr>
          <a:xfrm>
            <a:off x="3040600" y="276988"/>
            <a:ext cx="6836825" cy="693356"/>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Girişi Paneli (Devamı)</a:t>
            </a:r>
            <a:endParaRPr lang="en-US" dirty="0"/>
          </a:p>
        </p:txBody>
      </p:sp>
    </p:spTree>
    <p:extLst>
      <p:ext uri="{BB962C8B-B14F-4D97-AF65-F5344CB8AC3E}">
        <p14:creationId xmlns:p14="http://schemas.microsoft.com/office/powerpoint/2010/main" val="371582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a:extLst>
              <a:ext uri="{FF2B5EF4-FFF2-40B4-BE49-F238E27FC236}">
                <a16:creationId xmlns:a16="http://schemas.microsoft.com/office/drawing/2014/main" id="{8EF063F1-4AD3-460B-A64D-B08848BAF02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1" name="İçerik Yer Tutucusu 2">
            <a:extLst>
              <a:ext uri="{FF2B5EF4-FFF2-40B4-BE49-F238E27FC236}">
                <a16:creationId xmlns:a16="http://schemas.microsoft.com/office/drawing/2014/main" id="{7319BEB8-9174-4F99-89CF-68D1ADF02DE7}"/>
              </a:ext>
            </a:extLst>
          </p:cNvPr>
          <p:cNvSpPr txBox="1">
            <a:spLocks/>
          </p:cNvSpPr>
          <p:nvPr/>
        </p:nvSpPr>
        <p:spPr>
          <a:xfrm>
            <a:off x="1885950" y="2200276"/>
            <a:ext cx="9498290" cy="1114424"/>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endParaRPr lang="en-US" dirty="0"/>
          </a:p>
        </p:txBody>
      </p:sp>
      <p:sp>
        <p:nvSpPr>
          <p:cNvPr id="5" name="Başlık 1">
            <a:extLst>
              <a:ext uri="{FF2B5EF4-FFF2-40B4-BE49-F238E27FC236}">
                <a16:creationId xmlns:a16="http://schemas.microsoft.com/office/drawing/2014/main" id="{35E14DAE-5651-4FE3-A007-97B230E3C9E4}"/>
              </a:ext>
            </a:extLst>
          </p:cNvPr>
          <p:cNvSpPr txBox="1">
            <a:spLocks/>
          </p:cNvSpPr>
          <p:nvPr/>
        </p:nvSpPr>
        <p:spPr>
          <a:xfrm>
            <a:off x="2907250" y="276988"/>
            <a:ext cx="6836825" cy="693356"/>
          </a:xfrm>
          <a:prstGeom prst="rect">
            <a:avLst/>
          </a:prstGeom>
        </p:spPr>
        <p:txBody>
          <a:bodyPr>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dirty="0"/>
              <a:t>Öğrenci Girişi Paneli (Devamı)</a:t>
            </a:r>
            <a:endParaRPr lang="en-US" dirty="0"/>
          </a:p>
        </p:txBody>
      </p:sp>
      <p:pic>
        <p:nvPicPr>
          <p:cNvPr id="6" name="Resim 5">
            <a:extLst>
              <a:ext uri="{FF2B5EF4-FFF2-40B4-BE49-F238E27FC236}">
                <a16:creationId xmlns:a16="http://schemas.microsoft.com/office/drawing/2014/main" id="{037B2067-DA4A-4498-9B4E-8EFD8ADEEEE9}"/>
              </a:ext>
            </a:extLst>
          </p:cNvPr>
          <p:cNvPicPr>
            <a:picLocks noChangeAspect="1"/>
          </p:cNvPicPr>
          <p:nvPr/>
        </p:nvPicPr>
        <p:blipFill rotWithShape="1">
          <a:blip r:embed="rId2"/>
          <a:srcRect l="6756" t="28754" r="188" b="10687"/>
          <a:stretch/>
        </p:blipFill>
        <p:spPr>
          <a:xfrm>
            <a:off x="2486025" y="2757488"/>
            <a:ext cx="6829425" cy="3855320"/>
          </a:xfrm>
          <a:prstGeom prst="rect">
            <a:avLst/>
          </a:prstGeom>
        </p:spPr>
      </p:pic>
      <p:sp>
        <p:nvSpPr>
          <p:cNvPr id="7" name="İçerik Yer Tutucusu 2">
            <a:extLst>
              <a:ext uri="{FF2B5EF4-FFF2-40B4-BE49-F238E27FC236}">
                <a16:creationId xmlns:a16="http://schemas.microsoft.com/office/drawing/2014/main" id="{FC2E9D3E-95FE-4809-BA01-6BF1DB436999}"/>
              </a:ext>
            </a:extLst>
          </p:cNvPr>
          <p:cNvSpPr txBox="1">
            <a:spLocks/>
          </p:cNvSpPr>
          <p:nvPr/>
        </p:nvSpPr>
        <p:spPr>
          <a:xfrm>
            <a:off x="1695450" y="1208851"/>
            <a:ext cx="10353676" cy="1751727"/>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tr-TR" dirty="0"/>
              <a:t>Öğrenci kişisel bilgilerini görebileceği sayfaya girmek için yazdığı okul numarası ve sınıf numarası eşleşmediği takdirde (else demişiz) giriş yap butonuna bastığında </a:t>
            </a:r>
            <a:r>
              <a:rPr lang="tr-TR" dirty="0" err="1"/>
              <a:t>echo</a:t>
            </a:r>
            <a:r>
              <a:rPr lang="tr-TR" dirty="0"/>
              <a:t> ile ekrana yazdırdığımız  , « Girişiniz Eşleşmiyor! » uyarı mesajı ile karşılaşacaktır.</a:t>
            </a:r>
          </a:p>
        </p:txBody>
      </p:sp>
    </p:spTree>
    <p:extLst>
      <p:ext uri="{BB962C8B-B14F-4D97-AF65-F5344CB8AC3E}">
        <p14:creationId xmlns:p14="http://schemas.microsoft.com/office/powerpoint/2010/main" val="1141608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3280313" y="176976"/>
            <a:ext cx="8911687" cy="1280890"/>
          </a:xfrm>
        </p:spPr>
        <p:txBody>
          <a:bodyPr>
            <a:normAutofit/>
          </a:bodyPr>
          <a:lstStyle/>
          <a:p>
            <a:r>
              <a:rPr lang="tr-TR" dirty="0"/>
              <a:t>Öğrenci Kişisel Bilgileri Paneli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669125" y="969821"/>
            <a:ext cx="8519832" cy="954229"/>
          </a:xfrm>
        </p:spPr>
        <p:txBody>
          <a:bodyPr>
            <a:normAutofit/>
          </a:bodyPr>
          <a:lstStyle/>
          <a:p>
            <a:pPr algn="just"/>
            <a:r>
              <a:rPr lang="tr-TR" dirty="0"/>
              <a:t>Öğrencinin kişisel bilgileri artık bu panel üzerinde gösterilmektedir.</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Resim 5">
            <a:extLst>
              <a:ext uri="{FF2B5EF4-FFF2-40B4-BE49-F238E27FC236}">
                <a16:creationId xmlns:a16="http://schemas.microsoft.com/office/drawing/2014/main" id="{D874C48F-6934-4BA9-92E1-1107BE5EBBD1}"/>
              </a:ext>
            </a:extLst>
          </p:cNvPr>
          <p:cNvPicPr>
            <a:picLocks noChangeAspect="1"/>
          </p:cNvPicPr>
          <p:nvPr/>
        </p:nvPicPr>
        <p:blipFill>
          <a:blip r:embed="rId2"/>
          <a:stretch>
            <a:fillRect/>
          </a:stretch>
        </p:blipFill>
        <p:spPr>
          <a:xfrm>
            <a:off x="2669125" y="2076450"/>
            <a:ext cx="4307457" cy="4543425"/>
          </a:xfrm>
          <a:prstGeom prst="rect">
            <a:avLst/>
          </a:prstGeom>
        </p:spPr>
      </p:pic>
      <p:pic>
        <p:nvPicPr>
          <p:cNvPr id="7" name="Resim 6">
            <a:extLst>
              <a:ext uri="{FF2B5EF4-FFF2-40B4-BE49-F238E27FC236}">
                <a16:creationId xmlns:a16="http://schemas.microsoft.com/office/drawing/2014/main" id="{2F7A3C50-4AC9-455B-AD04-8652B62A23D8}"/>
              </a:ext>
            </a:extLst>
          </p:cNvPr>
          <p:cNvPicPr>
            <a:picLocks noChangeAspect="1"/>
          </p:cNvPicPr>
          <p:nvPr/>
        </p:nvPicPr>
        <p:blipFill>
          <a:blip r:embed="rId3"/>
          <a:stretch>
            <a:fillRect/>
          </a:stretch>
        </p:blipFill>
        <p:spPr>
          <a:xfrm>
            <a:off x="8274900" y="2076450"/>
            <a:ext cx="2914056" cy="4534133"/>
          </a:xfrm>
          <a:prstGeom prst="rect">
            <a:avLst/>
          </a:prstGeom>
        </p:spPr>
      </p:pic>
    </p:spTree>
    <p:extLst>
      <p:ext uri="{BB962C8B-B14F-4D97-AF65-F5344CB8AC3E}">
        <p14:creationId xmlns:p14="http://schemas.microsoft.com/office/powerpoint/2010/main" val="232548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3888326" y="255668"/>
            <a:ext cx="4636550" cy="714676"/>
          </a:xfrm>
        </p:spPr>
        <p:txBody>
          <a:bodyPr>
            <a:normAutofit/>
          </a:bodyPr>
          <a:lstStyle/>
          <a:p>
            <a:r>
              <a:rPr lang="tr-TR" dirty="0"/>
              <a:t>Yönetici Girişi Paneli  </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783358" y="970344"/>
            <a:ext cx="10408642" cy="944181"/>
          </a:xfrm>
        </p:spPr>
        <p:txBody>
          <a:bodyPr>
            <a:normAutofit/>
          </a:bodyPr>
          <a:lstStyle/>
          <a:p>
            <a:pPr algn="just"/>
            <a:r>
              <a:rPr lang="tr-TR" dirty="0"/>
              <a:t>Yönetici giriş panelinde , kayıtlı olan </a:t>
            </a:r>
            <a:r>
              <a:rPr lang="tr-TR" dirty="0" err="1"/>
              <a:t>admin</a:t>
            </a:r>
            <a:r>
              <a:rPr lang="tr-TR" dirty="0"/>
              <a:t> yani yönetici buradan kullanıcı adını ve şifresini girerek sisteme giriş yapabilir , giriş yaptıktan sonra onu </a:t>
            </a:r>
            <a:r>
              <a:rPr lang="tr-TR" dirty="0" err="1"/>
              <a:t>anasayfa</a:t>
            </a:r>
            <a:r>
              <a:rPr lang="tr-TR" dirty="0"/>
              <a:t> karşılayacaktır.</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10" name="Resim 9">
            <a:extLst>
              <a:ext uri="{FF2B5EF4-FFF2-40B4-BE49-F238E27FC236}">
                <a16:creationId xmlns:a16="http://schemas.microsoft.com/office/drawing/2014/main" id="{4F9A7184-50C2-47DB-96A2-D34B6715F4D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04947" y="4032239"/>
            <a:ext cx="3108905" cy="1346223"/>
          </a:xfrm>
          <a:prstGeom prst="rect">
            <a:avLst/>
          </a:prstGeom>
        </p:spPr>
      </p:pic>
      <p:pic>
        <p:nvPicPr>
          <p:cNvPr id="12" name="Resim 11">
            <a:extLst>
              <a:ext uri="{FF2B5EF4-FFF2-40B4-BE49-F238E27FC236}">
                <a16:creationId xmlns:a16="http://schemas.microsoft.com/office/drawing/2014/main" id="{EFA29D01-6D3C-45AD-BE69-7D60B316BE27}"/>
              </a:ext>
            </a:extLst>
          </p:cNvPr>
          <p:cNvPicPr>
            <a:picLocks noChangeAspect="1"/>
          </p:cNvPicPr>
          <p:nvPr/>
        </p:nvPicPr>
        <p:blipFill>
          <a:blip r:embed="rId4"/>
          <a:stretch>
            <a:fillRect/>
          </a:stretch>
        </p:blipFill>
        <p:spPr>
          <a:xfrm>
            <a:off x="6434483" y="2801425"/>
            <a:ext cx="4180786" cy="3807852"/>
          </a:xfrm>
          <a:prstGeom prst="rect">
            <a:avLst/>
          </a:prstGeom>
        </p:spPr>
      </p:pic>
      <p:sp>
        <p:nvSpPr>
          <p:cNvPr id="13" name="Ok: Sağ 12">
            <a:extLst>
              <a:ext uri="{FF2B5EF4-FFF2-40B4-BE49-F238E27FC236}">
                <a16:creationId xmlns:a16="http://schemas.microsoft.com/office/drawing/2014/main" id="{4342C3AE-2A05-4AF4-9FB2-4402BDEA2FBF}"/>
              </a:ext>
            </a:extLst>
          </p:cNvPr>
          <p:cNvSpPr/>
          <p:nvPr/>
        </p:nvSpPr>
        <p:spPr>
          <a:xfrm>
            <a:off x="5362575" y="4569764"/>
            <a:ext cx="504826" cy="135587"/>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7643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A1A0CF9-62C2-4FBA-8727-0120F0B731E7}"/>
              </a:ext>
            </a:extLst>
          </p:cNvPr>
          <p:cNvSpPr>
            <a:spLocks noGrp="1"/>
          </p:cNvSpPr>
          <p:nvPr>
            <p:ph idx="1"/>
          </p:nvPr>
        </p:nvSpPr>
        <p:spPr>
          <a:xfrm>
            <a:off x="1626114" y="787782"/>
            <a:ext cx="10565886" cy="6070218"/>
          </a:xfrm>
        </p:spPr>
        <p:txBody>
          <a:bodyPr/>
          <a:lstStyle/>
          <a:p>
            <a:r>
              <a:rPr lang="tr-TR" dirty="0"/>
              <a:t>Yönetici , kullanıcı adını ve şifresini girip giriş yap butonuna bastığında </a:t>
            </a:r>
            <a:r>
              <a:rPr lang="tr-TR" dirty="0" err="1"/>
              <a:t>login</a:t>
            </a:r>
            <a:r>
              <a:rPr lang="tr-TR" dirty="0"/>
              <a:t> sayfasına bir istek gider. Resimde </a:t>
            </a:r>
            <a:r>
              <a:rPr lang="tr-TR" dirty="0" err="1"/>
              <a:t>if</a:t>
            </a:r>
            <a:r>
              <a:rPr lang="tr-TR" dirty="0"/>
              <a:t>(</a:t>
            </a:r>
            <a:r>
              <a:rPr lang="tr-TR" dirty="0" err="1"/>
              <a:t>isset</a:t>
            </a:r>
            <a:r>
              <a:rPr lang="tr-TR" dirty="0"/>
              <a:t>...) kullanıp </a:t>
            </a:r>
            <a:r>
              <a:rPr lang="tr-TR" dirty="0" err="1"/>
              <a:t>username</a:t>
            </a:r>
            <a:r>
              <a:rPr lang="tr-TR" dirty="0"/>
              <a:t> ve </a:t>
            </a:r>
            <a:r>
              <a:rPr lang="tr-TR" dirty="0" err="1"/>
              <a:t>password</a:t>
            </a:r>
            <a:r>
              <a:rPr lang="tr-TR" dirty="0"/>
              <a:t> datası belirleyerek şunu yaptık; eğer bir  </a:t>
            </a:r>
            <a:r>
              <a:rPr lang="tr-TR" dirty="0" err="1"/>
              <a:t>username</a:t>
            </a:r>
            <a:r>
              <a:rPr lang="tr-TR" dirty="0"/>
              <a:t> ve </a:t>
            </a:r>
            <a:r>
              <a:rPr lang="tr-TR" dirty="0" err="1"/>
              <a:t>password</a:t>
            </a:r>
            <a:r>
              <a:rPr lang="tr-TR" dirty="0"/>
              <a:t>  datası var ise $_POST datasında , bir </a:t>
            </a:r>
            <a:r>
              <a:rPr lang="tr-TR" dirty="0" err="1"/>
              <a:t>array</a:t>
            </a:r>
            <a:r>
              <a:rPr lang="tr-TR" dirty="0"/>
              <a:t>(dizi) oluşturduk </a:t>
            </a:r>
            <a:r>
              <a:rPr lang="tr-TR" dirty="0" err="1"/>
              <a:t>username</a:t>
            </a:r>
            <a:r>
              <a:rPr lang="tr-TR" dirty="0"/>
              <a:t> boş mu dolu mu diye bakılması için , </a:t>
            </a:r>
            <a:r>
              <a:rPr lang="tr-TR" dirty="0" err="1"/>
              <a:t>username</a:t>
            </a:r>
            <a:r>
              <a:rPr lang="tr-TR" dirty="0"/>
              <a:t> eğer  boş ise «Kullanıcı Adı Gerekli!» , </a:t>
            </a:r>
            <a:r>
              <a:rPr lang="tr-TR" dirty="0" err="1"/>
              <a:t>password</a:t>
            </a:r>
            <a:r>
              <a:rPr lang="tr-TR" dirty="0"/>
              <a:t> boş ise «Şifre Gerekli!» diyerek hata mesajı verir. </a:t>
            </a:r>
          </a:p>
        </p:txBody>
      </p:sp>
      <p:sp>
        <p:nvSpPr>
          <p:cNvPr id="4" name="Slayt Numarası Yer Tutucusu 3">
            <a:extLst>
              <a:ext uri="{FF2B5EF4-FFF2-40B4-BE49-F238E27FC236}">
                <a16:creationId xmlns:a16="http://schemas.microsoft.com/office/drawing/2014/main" id="{85E0B39D-95DB-46FE-BE31-A546E5D0F8E7}"/>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Resim 5">
            <a:extLst>
              <a:ext uri="{FF2B5EF4-FFF2-40B4-BE49-F238E27FC236}">
                <a16:creationId xmlns:a16="http://schemas.microsoft.com/office/drawing/2014/main" id="{97E18B29-EFC1-40A0-9B5D-1E382C902789}"/>
              </a:ext>
            </a:extLst>
          </p:cNvPr>
          <p:cNvPicPr>
            <a:picLocks noChangeAspect="1"/>
          </p:cNvPicPr>
          <p:nvPr/>
        </p:nvPicPr>
        <p:blipFill>
          <a:blip r:embed="rId2"/>
          <a:stretch>
            <a:fillRect/>
          </a:stretch>
        </p:blipFill>
        <p:spPr>
          <a:xfrm>
            <a:off x="3416079" y="2455642"/>
            <a:ext cx="6292754" cy="4262499"/>
          </a:xfrm>
          <a:prstGeom prst="rect">
            <a:avLst/>
          </a:prstGeom>
        </p:spPr>
      </p:pic>
      <p:sp>
        <p:nvSpPr>
          <p:cNvPr id="7" name="Başlık 1">
            <a:extLst>
              <a:ext uri="{FF2B5EF4-FFF2-40B4-BE49-F238E27FC236}">
                <a16:creationId xmlns:a16="http://schemas.microsoft.com/office/drawing/2014/main" id="{56D58325-5046-499F-B95B-AFCD5CDE9A70}"/>
              </a:ext>
            </a:extLst>
          </p:cNvPr>
          <p:cNvSpPr>
            <a:spLocks noGrp="1"/>
          </p:cNvSpPr>
          <p:nvPr>
            <p:ph type="title"/>
          </p:nvPr>
        </p:nvSpPr>
        <p:spPr>
          <a:xfrm>
            <a:off x="3051041" y="139859"/>
            <a:ext cx="7022830" cy="782558"/>
          </a:xfrm>
        </p:spPr>
        <p:txBody>
          <a:bodyPr>
            <a:normAutofit/>
          </a:bodyPr>
          <a:lstStyle/>
          <a:p>
            <a:pPr algn="ctr"/>
            <a:r>
              <a:rPr lang="tr-TR" dirty="0"/>
              <a:t>Yönetici Girişi Paneli (Devamı)  </a:t>
            </a:r>
            <a:endParaRPr lang="en-US" dirty="0"/>
          </a:p>
        </p:txBody>
      </p:sp>
    </p:spTree>
    <p:extLst>
      <p:ext uri="{BB962C8B-B14F-4D97-AF65-F5344CB8AC3E}">
        <p14:creationId xmlns:p14="http://schemas.microsoft.com/office/powerpoint/2010/main" val="2932747611"/>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2154</TotalTime>
  <Words>1657</Words>
  <Application>Microsoft Office PowerPoint</Application>
  <PresentationFormat>Geniş ekran</PresentationFormat>
  <Paragraphs>129</Paragraphs>
  <Slides>33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33</vt:i4>
      </vt:variant>
    </vt:vector>
  </HeadingPairs>
  <TitlesOfParts>
    <vt:vector size="38" baseType="lpstr">
      <vt:lpstr>Arial</vt:lpstr>
      <vt:lpstr>Calibri</vt:lpstr>
      <vt:lpstr>Century Gothic</vt:lpstr>
      <vt:lpstr>Wingdings 3</vt:lpstr>
      <vt:lpstr>Duman</vt:lpstr>
      <vt:lpstr>PHP İLE ÖĞRENCİ KAYIT WEB SİTESİ</vt:lpstr>
      <vt:lpstr>İçindekiler</vt:lpstr>
      <vt:lpstr>Öğrenci Girişi Paneli </vt:lpstr>
      <vt:lpstr>PowerPoint Sunusu</vt:lpstr>
      <vt:lpstr>PowerPoint Sunusu</vt:lpstr>
      <vt:lpstr>PowerPoint Sunusu</vt:lpstr>
      <vt:lpstr>Öğrenci Kişisel Bilgileri Paneli</vt:lpstr>
      <vt:lpstr>Yönetici Girişi Paneli  </vt:lpstr>
      <vt:lpstr>Yönetici Girişi Paneli (Devamı)  </vt:lpstr>
      <vt:lpstr>PowerPoint Sunusu</vt:lpstr>
      <vt:lpstr>PowerPoint Sunusu</vt:lpstr>
      <vt:lpstr>Yönetici Kayıt Sistemi Paneli</vt:lpstr>
      <vt:lpstr>Yönetici Kayıt Sistemi Paneli (Devamı)</vt:lpstr>
      <vt:lpstr>Yönetici Kayıt Sistemi Paneli (Devamı)</vt:lpstr>
      <vt:lpstr>Yönetici Kayıt Sistemi Paneli (Devamı)</vt:lpstr>
      <vt:lpstr>Anasayfa / Gösterge Paneli</vt:lpstr>
      <vt:lpstr>PowerPoint Sunusu</vt:lpstr>
      <vt:lpstr>PowerPoint Sunusu</vt:lpstr>
      <vt:lpstr>PowerPoint Sunusu</vt:lpstr>
      <vt:lpstr>Öğrenci Ekleme Paneli / Admin Paneli  (Devamı)</vt:lpstr>
      <vt:lpstr>PowerPoint Sunusu</vt:lpstr>
      <vt:lpstr>Tüm Öğrenciler Paneli / Admin Paneli</vt:lpstr>
      <vt:lpstr>Tüm Öğrenciler Paneli / Admin Paneli (Devamı)</vt:lpstr>
      <vt:lpstr>Tüm Öğrenciler Paneli / Admin Paneli (Devamı)</vt:lpstr>
      <vt:lpstr>PowerPoint Sunusu</vt:lpstr>
      <vt:lpstr>PowerPoint Sunusu</vt:lpstr>
      <vt:lpstr>PowerPoint Sunusu</vt:lpstr>
      <vt:lpstr>PowerPoint Sunusu</vt:lpstr>
      <vt:lpstr>Yönetici Profili Paneli</vt:lpstr>
      <vt:lpstr>Yönetici Güncelleme Paneli</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Büşra</cp:lastModifiedBy>
  <cp:revision>67</cp:revision>
  <dcterms:created xsi:type="dcterms:W3CDTF">2020-04-15T07:57:29Z</dcterms:created>
  <dcterms:modified xsi:type="dcterms:W3CDTF">2021-09-06T06:15:50Z</dcterms:modified>
</cp:coreProperties>
</file>